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84" r:id="rId2"/>
    <p:sldId id="285" r:id="rId3"/>
    <p:sldId id="286" r:id="rId4"/>
    <p:sldId id="287" r:id="rId5"/>
    <p:sldId id="288" r:id="rId6"/>
    <p:sldId id="299" r:id="rId7"/>
    <p:sldId id="289" r:id="rId8"/>
    <p:sldId id="298" r:id="rId9"/>
    <p:sldId id="290" r:id="rId10"/>
    <p:sldId id="297" r:id="rId11"/>
    <p:sldId id="292" r:id="rId12"/>
    <p:sldId id="291" r:id="rId13"/>
    <p:sldId id="293" r:id="rId14"/>
    <p:sldId id="294" r:id="rId15"/>
    <p:sldId id="300" r:id="rId16"/>
    <p:sldId id="295" r:id="rId17"/>
    <p:sldId id="296"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7" autoAdjust="0"/>
    <p:restoredTop sz="99385" autoAdjust="0"/>
  </p:normalViewPr>
  <p:slideViewPr>
    <p:cSldViewPr snapToGrid="0" snapToObjects="1">
      <p:cViewPr varScale="1">
        <p:scale>
          <a:sx n="89" d="100"/>
          <a:sy n="89" d="100"/>
        </p:scale>
        <p:origin x="1282"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C2E7E2-1B1F-2A40-803A-94E44384D4DE}" type="datetimeFigureOut">
              <a:rPr lang="en-US" smtClean="0"/>
              <a:pPr/>
              <a:t>11/28/2014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055F93-1EA2-E24B-8F6A-4D83143A2065}" type="slidenum">
              <a:rPr lang="en-US" smtClean="0"/>
              <a:pPr/>
              <a:t>‹#›</a:t>
            </a:fld>
            <a:endParaRPr lang="en-US"/>
          </a:p>
        </p:txBody>
      </p:sp>
    </p:spTree>
    <p:extLst>
      <p:ext uri="{BB962C8B-B14F-4D97-AF65-F5344CB8AC3E}">
        <p14:creationId xmlns:p14="http://schemas.microsoft.com/office/powerpoint/2010/main" val="35974394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3109572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2767676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1528595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2924292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328005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2995150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1476953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414246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430380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4225788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A562CD-683C-EA43-B74D-3661E8A2E49C}" type="datetimeFigureOut">
              <a:rPr lang="en-US" smtClean="0"/>
              <a:pPr/>
              <a:t>11/28/2014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A3C01C-C039-334B-9674-A862DE392396}" type="slidenum">
              <a:rPr lang="en-US" smtClean="0"/>
              <a:pPr/>
              <a:t>‹#›</a:t>
            </a:fld>
            <a:endParaRPr lang="en-US"/>
          </a:p>
        </p:txBody>
      </p:sp>
    </p:spTree>
    <p:extLst>
      <p:ext uri="{BB962C8B-B14F-4D97-AF65-F5344CB8AC3E}">
        <p14:creationId xmlns:p14="http://schemas.microsoft.com/office/powerpoint/2010/main" val="2414672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A562CD-683C-EA43-B74D-3661E8A2E49C}" type="datetimeFigureOut">
              <a:rPr lang="en-US" smtClean="0"/>
              <a:pPr/>
              <a:t>11/28/2014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A3C01C-C039-334B-9674-A862DE392396}" type="slidenum">
              <a:rPr lang="en-US" smtClean="0"/>
              <a:pPr/>
              <a:t>‹#›</a:t>
            </a:fld>
            <a:endParaRPr lang="en-US"/>
          </a:p>
        </p:txBody>
      </p:sp>
    </p:spTree>
    <p:extLst>
      <p:ext uri="{BB962C8B-B14F-4D97-AF65-F5344CB8AC3E}">
        <p14:creationId xmlns:p14="http://schemas.microsoft.com/office/powerpoint/2010/main" val="40976479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0570" y="3292624"/>
            <a:ext cx="3512458" cy="1569660"/>
          </a:xfrm>
          <a:prstGeom prst="rect">
            <a:avLst/>
          </a:prstGeom>
          <a:noFill/>
        </p:spPr>
        <p:txBody>
          <a:bodyPr wrap="square" rtlCol="0">
            <a:spAutoFit/>
          </a:bodyPr>
          <a:lstStyle/>
          <a:p>
            <a:r>
              <a:rPr lang="en-US" sz="2400" smtClean="0">
                <a:latin typeface="Century Gothic" pitchFamily="34" charset="0"/>
              </a:rPr>
              <a:t>Thurs July 31st </a:t>
            </a:r>
            <a:r>
              <a:rPr lang="en-US" sz="2400" dirty="0" smtClean="0">
                <a:latin typeface="Century Gothic" pitchFamily="34" charset="0"/>
              </a:rPr>
              <a:t>2014</a:t>
            </a:r>
          </a:p>
          <a:p>
            <a:r>
              <a:rPr lang="en-US" sz="2400" smtClean="0">
                <a:latin typeface="Century Gothic" pitchFamily="34" charset="0"/>
              </a:rPr>
              <a:t>Instructors: </a:t>
            </a:r>
          </a:p>
          <a:p>
            <a:r>
              <a:rPr lang="en-US" sz="2400" smtClean="0">
                <a:latin typeface="Century Gothic" pitchFamily="34" charset="0"/>
              </a:rPr>
              <a:t>Anne Swanson</a:t>
            </a:r>
          </a:p>
          <a:p>
            <a:r>
              <a:rPr lang="en-US" sz="2400" smtClean="0">
                <a:latin typeface="Century Gothic" pitchFamily="34" charset="0"/>
              </a:rPr>
              <a:t>Wyatt </a:t>
            </a:r>
            <a:r>
              <a:rPr lang="en-US" sz="2400" dirty="0" err="1" smtClean="0">
                <a:latin typeface="Century Gothic" pitchFamily="34" charset="0"/>
              </a:rPr>
              <a:t>Fertig</a:t>
            </a:r>
            <a:endParaRPr lang="en-US" sz="2400" dirty="0">
              <a:latin typeface="Century Gothic" pitchFamily="34" charset="0"/>
            </a:endParaRPr>
          </a:p>
        </p:txBody>
      </p:sp>
      <p:sp>
        <p:nvSpPr>
          <p:cNvPr id="4" name="TextBox 3"/>
          <p:cNvSpPr txBox="1"/>
          <p:nvPr/>
        </p:nvSpPr>
        <p:spPr>
          <a:xfrm>
            <a:off x="580570" y="653143"/>
            <a:ext cx="3788229" cy="2585323"/>
          </a:xfrm>
          <a:prstGeom prst="rect">
            <a:avLst/>
          </a:prstGeom>
          <a:noFill/>
        </p:spPr>
        <p:txBody>
          <a:bodyPr wrap="square" rtlCol="0">
            <a:spAutoFit/>
          </a:bodyPr>
          <a:lstStyle/>
          <a:p>
            <a:r>
              <a:rPr lang="en-US" sz="5400" smtClean="0">
                <a:solidFill>
                  <a:srgbClr val="0070C0"/>
                </a:solidFill>
                <a:latin typeface="Century Gothic" pitchFamily="34" charset="0"/>
              </a:rPr>
              <a:t>Facebook for </a:t>
            </a:r>
            <a:r>
              <a:rPr lang="en-US" sz="5400" dirty="0" smtClean="0">
                <a:solidFill>
                  <a:srgbClr val="0070C0"/>
                </a:solidFill>
                <a:latin typeface="Century Gothic" pitchFamily="34" charset="0"/>
              </a:rPr>
              <a:t>Beginners</a:t>
            </a:r>
            <a:endParaRPr lang="en-US" sz="5400" dirty="0">
              <a:solidFill>
                <a:srgbClr val="0070C0"/>
              </a:solidFill>
              <a:latin typeface="Century Gothic" pitchFamily="34" charset="0"/>
            </a:endParaRPr>
          </a:p>
        </p:txBody>
      </p:sp>
      <p:pic>
        <p:nvPicPr>
          <p:cNvPr id="5" name="Picture 4" descr="C:\Documents and Settings\ads\Desktop\fb.png"/>
          <p:cNvPicPr/>
          <p:nvPr/>
        </p:nvPicPr>
        <p:blipFill>
          <a:blip r:embed="rId2" cstate="print"/>
          <a:srcRect/>
          <a:stretch>
            <a:fillRect/>
          </a:stretch>
        </p:blipFill>
        <p:spPr bwMode="auto">
          <a:xfrm>
            <a:off x="4842456" y="955589"/>
            <a:ext cx="3309870" cy="3314700"/>
          </a:xfrm>
          <a:prstGeom prst="rect">
            <a:avLst/>
          </a:prstGeom>
          <a:noFill/>
          <a:ln w="9525">
            <a:noFill/>
            <a:miter lim="800000"/>
            <a:headEnd/>
            <a:tailEnd/>
          </a:ln>
        </p:spPr>
      </p:pic>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1144" y="5558971"/>
            <a:ext cx="5050972" cy="707886"/>
          </a:xfrm>
          <a:prstGeom prst="rect">
            <a:avLst/>
          </a:prstGeom>
          <a:noFill/>
        </p:spPr>
        <p:txBody>
          <a:bodyPr wrap="square" rtlCol="0">
            <a:spAutoFit/>
          </a:bodyPr>
          <a:lstStyle/>
          <a:p>
            <a:pPr algn="r"/>
            <a:r>
              <a:rPr lang="en-US" sz="4000" smtClean="0">
                <a:solidFill>
                  <a:schemeClr val="bg1"/>
                </a:solidFill>
                <a:latin typeface="Century Gothic" pitchFamily="34" charset="0"/>
              </a:rPr>
              <a:t>Posting </a:t>
            </a:r>
            <a:endParaRPr lang="en-US" sz="4000" dirty="0">
              <a:solidFill>
                <a:schemeClr val="bg1"/>
              </a:solidFill>
              <a:latin typeface="Century Gothic" pitchFamily="34" charset="0"/>
            </a:endParaRPr>
          </a:p>
        </p:txBody>
      </p:sp>
      <p:sp>
        <p:nvSpPr>
          <p:cNvPr id="5" name="TextBox 4"/>
          <p:cNvSpPr txBox="1"/>
          <p:nvPr/>
        </p:nvSpPr>
        <p:spPr>
          <a:xfrm>
            <a:off x="618186" y="347730"/>
            <a:ext cx="6207617" cy="1754326"/>
          </a:xfrm>
          <a:prstGeom prst="rect">
            <a:avLst/>
          </a:prstGeom>
          <a:noFill/>
        </p:spPr>
        <p:txBody>
          <a:bodyPr wrap="square" rtlCol="0">
            <a:spAutoFit/>
          </a:bodyPr>
          <a:lstStyle/>
          <a:p>
            <a:r>
              <a:rPr lang="en-US" smtClean="0">
                <a:latin typeface="Century Gothic" pitchFamily="34" charset="0"/>
              </a:rPr>
              <a:t>The bread and butter of facebook  is the facebook post.</a:t>
            </a:r>
          </a:p>
          <a:p>
            <a:endParaRPr lang="en-US" smtClean="0">
              <a:latin typeface="Century Gothic" pitchFamily="34" charset="0"/>
            </a:endParaRPr>
          </a:p>
          <a:p>
            <a:r>
              <a:rPr lang="en-US" smtClean="0">
                <a:latin typeface="Century Gothic" pitchFamily="34" charset="0"/>
              </a:rPr>
              <a:t>Here you can post a message, update, photo and much more to </a:t>
            </a:r>
            <a:r>
              <a:rPr lang="en-US" b="1" smtClean="0">
                <a:latin typeface="Century Gothic" pitchFamily="34" charset="0"/>
              </a:rPr>
              <a:t>your wall or another facebook user’s wall</a:t>
            </a:r>
            <a:endParaRPr lang="en-US" b="1">
              <a:latin typeface="Century Gothic" pitchFamily="34" charset="0"/>
            </a:endParaRPr>
          </a:p>
        </p:txBody>
      </p:sp>
      <p:pic>
        <p:nvPicPr>
          <p:cNvPr id="1026" name="Picture 2"/>
          <p:cNvPicPr>
            <a:picLocks noChangeAspect="1" noChangeArrowheads="1"/>
          </p:cNvPicPr>
          <p:nvPr/>
        </p:nvPicPr>
        <p:blipFill>
          <a:blip r:embed="rId2"/>
          <a:srcRect l="30958" t="18951" r="38454" b="64871"/>
          <a:stretch>
            <a:fillRect/>
          </a:stretch>
        </p:blipFill>
        <p:spPr bwMode="auto">
          <a:xfrm>
            <a:off x="1493949" y="2102056"/>
            <a:ext cx="4894729" cy="1618035"/>
          </a:xfrm>
          <a:prstGeom prst="rect">
            <a:avLst/>
          </a:prstGeom>
          <a:noFill/>
          <a:ln w="9525">
            <a:noFill/>
            <a:miter lim="800000"/>
            <a:headEnd/>
            <a:tailEnd/>
          </a:ln>
        </p:spPr>
      </p:pic>
      <p:sp>
        <p:nvSpPr>
          <p:cNvPr id="6" name="TextBox 5"/>
          <p:cNvSpPr txBox="1"/>
          <p:nvPr/>
        </p:nvSpPr>
        <p:spPr>
          <a:xfrm>
            <a:off x="2550017" y="4018208"/>
            <a:ext cx="5576552" cy="923330"/>
          </a:xfrm>
          <a:prstGeom prst="rect">
            <a:avLst/>
          </a:prstGeom>
          <a:noFill/>
        </p:spPr>
        <p:txBody>
          <a:bodyPr wrap="square" rtlCol="0">
            <a:spAutoFit/>
          </a:bodyPr>
          <a:lstStyle/>
          <a:p>
            <a:r>
              <a:rPr lang="en-US" smtClean="0">
                <a:latin typeface="Century Gothic" pitchFamily="34" charset="0"/>
              </a:rPr>
              <a:t>You can also include who you are with, where you are located, and how you are feeling (if you want to!)</a:t>
            </a:r>
            <a:endParaRPr lang="en-US">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14412" y="5384801"/>
            <a:ext cx="6137704" cy="1077218"/>
          </a:xfrm>
          <a:prstGeom prst="rect">
            <a:avLst/>
          </a:prstGeom>
          <a:noFill/>
        </p:spPr>
        <p:txBody>
          <a:bodyPr wrap="square" rtlCol="0">
            <a:spAutoFit/>
          </a:bodyPr>
          <a:lstStyle/>
          <a:p>
            <a:pPr algn="r"/>
            <a:r>
              <a:rPr lang="en-US" sz="3200" smtClean="0">
                <a:solidFill>
                  <a:schemeClr val="bg1"/>
                </a:solidFill>
                <a:latin typeface="Century Gothic" pitchFamily="34" charset="0"/>
              </a:rPr>
              <a:t>Messaging vs Instant Messaging</a:t>
            </a:r>
            <a:endParaRPr lang="en-US" sz="3200" dirty="0">
              <a:solidFill>
                <a:schemeClr val="bg1"/>
              </a:solidFill>
              <a:latin typeface="Century Gothic" pitchFamily="34" charset="0"/>
            </a:endParaRPr>
          </a:p>
        </p:txBody>
      </p:sp>
      <p:sp>
        <p:nvSpPr>
          <p:cNvPr id="5" name="TextBox 4"/>
          <p:cNvSpPr txBox="1"/>
          <p:nvPr/>
        </p:nvSpPr>
        <p:spPr>
          <a:xfrm>
            <a:off x="1276341" y="367516"/>
            <a:ext cx="3074276" cy="4708981"/>
          </a:xfrm>
          <a:prstGeom prst="rect">
            <a:avLst/>
          </a:prstGeom>
          <a:noFill/>
        </p:spPr>
        <p:txBody>
          <a:bodyPr wrap="square" rtlCol="0">
            <a:spAutoFit/>
          </a:bodyPr>
          <a:lstStyle/>
          <a:p>
            <a:pPr>
              <a:buFont typeface="Arial" pitchFamily="34" charset="0"/>
              <a:buChar char="•"/>
            </a:pPr>
            <a:r>
              <a:rPr lang="en-US" sz="2000" smtClean="0">
                <a:latin typeface="Century Gothic" pitchFamily="34" charset="0"/>
              </a:rPr>
              <a:t>The two </a:t>
            </a:r>
            <a:r>
              <a:rPr lang="en-US" sz="2000" dirty="0" smtClean="0">
                <a:latin typeface="Century Gothic" pitchFamily="34" charset="0"/>
              </a:rPr>
              <a:t>ways to send a personal message through facebook are messages and instant messages</a:t>
            </a:r>
          </a:p>
          <a:p>
            <a:pPr>
              <a:buFont typeface="Arial" pitchFamily="34" charset="0"/>
              <a:buChar char="•"/>
            </a:pPr>
            <a:endParaRPr lang="en-US" sz="2000" dirty="0" smtClean="0">
              <a:latin typeface="Century Gothic" pitchFamily="34" charset="0"/>
            </a:endParaRPr>
          </a:p>
          <a:p>
            <a:pPr>
              <a:buFont typeface="Arial" pitchFamily="34" charset="0"/>
              <a:buChar char="•"/>
            </a:pPr>
            <a:endParaRPr lang="en-US" sz="2000" dirty="0" smtClean="0">
              <a:latin typeface="Century Gothic" pitchFamily="34" charset="0"/>
            </a:endParaRPr>
          </a:p>
          <a:p>
            <a:pPr>
              <a:buFont typeface="Arial" pitchFamily="34" charset="0"/>
              <a:buChar char="•"/>
            </a:pPr>
            <a:r>
              <a:rPr lang="en-US" sz="2000" b="1" dirty="0" smtClean="0">
                <a:latin typeface="Century Gothic" pitchFamily="34" charset="0"/>
              </a:rPr>
              <a:t>Messaging</a:t>
            </a:r>
            <a:r>
              <a:rPr lang="en-US" sz="2000" dirty="0" smtClean="0">
                <a:latin typeface="Century Gothic" pitchFamily="34" charset="0"/>
              </a:rPr>
              <a:t> will send a letter-like message to a profile </a:t>
            </a:r>
          </a:p>
          <a:p>
            <a:pPr>
              <a:buFont typeface="Arial" pitchFamily="34" charset="0"/>
              <a:buChar char="•"/>
            </a:pPr>
            <a:endParaRPr lang="en-US" sz="2000" dirty="0" smtClean="0">
              <a:latin typeface="Century Gothic" pitchFamily="34" charset="0"/>
            </a:endParaRPr>
          </a:p>
          <a:p>
            <a:pPr>
              <a:buFont typeface="Arial" pitchFamily="34" charset="0"/>
              <a:buChar char="•"/>
            </a:pPr>
            <a:r>
              <a:rPr lang="en-US" sz="2000" b="1" dirty="0" smtClean="0">
                <a:latin typeface="Century Gothic" pitchFamily="34" charset="0"/>
              </a:rPr>
              <a:t>Instant </a:t>
            </a:r>
            <a:r>
              <a:rPr lang="en-US" sz="2000" b="1" smtClean="0">
                <a:latin typeface="Century Gothic" pitchFamily="34" charset="0"/>
              </a:rPr>
              <a:t>Messaging or “Chat” </a:t>
            </a:r>
            <a:r>
              <a:rPr lang="en-US" sz="2000" smtClean="0">
                <a:latin typeface="Century Gothic" pitchFamily="34" charset="0"/>
              </a:rPr>
              <a:t>opens </a:t>
            </a:r>
            <a:r>
              <a:rPr lang="en-US" sz="2000" dirty="0" smtClean="0">
                <a:latin typeface="Century Gothic" pitchFamily="34" charset="0"/>
              </a:rPr>
              <a:t>up online conversation with friends online</a:t>
            </a:r>
          </a:p>
        </p:txBody>
      </p:sp>
      <p:pic>
        <p:nvPicPr>
          <p:cNvPr id="6" name="Picture 2"/>
          <p:cNvPicPr>
            <a:picLocks noChangeAspect="1" noChangeArrowheads="1"/>
          </p:cNvPicPr>
          <p:nvPr/>
        </p:nvPicPr>
        <p:blipFill>
          <a:blip r:embed="rId2"/>
          <a:srcRect l="86069" t="70330" r="2123"/>
          <a:stretch>
            <a:fillRect/>
          </a:stretch>
        </p:blipFill>
        <p:spPr bwMode="auto">
          <a:xfrm>
            <a:off x="7255414" y="2726101"/>
            <a:ext cx="1496702" cy="2350396"/>
          </a:xfrm>
          <a:prstGeom prst="rect">
            <a:avLst/>
          </a:prstGeom>
          <a:noFill/>
          <a:ln w="9525">
            <a:noFill/>
            <a:miter lim="800000"/>
            <a:headEnd/>
            <a:tailEnd/>
          </a:ln>
        </p:spPr>
      </p:pic>
      <p:pic>
        <p:nvPicPr>
          <p:cNvPr id="7" name="Picture 3"/>
          <p:cNvPicPr>
            <a:picLocks noChangeAspect="1" noChangeArrowheads="1"/>
          </p:cNvPicPr>
          <p:nvPr/>
        </p:nvPicPr>
        <p:blipFill>
          <a:blip r:embed="rId3"/>
          <a:srcRect l="56081" r="33482" b="67229"/>
          <a:stretch>
            <a:fillRect/>
          </a:stretch>
        </p:blipFill>
        <p:spPr bwMode="auto">
          <a:xfrm>
            <a:off x="5907316" y="429209"/>
            <a:ext cx="1103586" cy="2165689"/>
          </a:xfrm>
          <a:prstGeom prst="rect">
            <a:avLst/>
          </a:prstGeom>
          <a:noFill/>
          <a:ln w="9525">
            <a:noFill/>
            <a:miter lim="800000"/>
            <a:headEnd/>
            <a:tailEnd/>
          </a:ln>
        </p:spPr>
      </p:pic>
      <p:cxnSp>
        <p:nvCxnSpPr>
          <p:cNvPr id="8" name="Straight Arrow Connector 7"/>
          <p:cNvCxnSpPr/>
          <p:nvPr/>
        </p:nvCxnSpPr>
        <p:spPr>
          <a:xfrm flipH="1">
            <a:off x="6809746" y="668488"/>
            <a:ext cx="411288" cy="30742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55414" y="299156"/>
            <a:ext cx="1496702" cy="369332"/>
          </a:xfrm>
          <a:prstGeom prst="rect">
            <a:avLst/>
          </a:prstGeom>
          <a:noFill/>
        </p:spPr>
        <p:txBody>
          <a:bodyPr wrap="square" rtlCol="0">
            <a:spAutoFit/>
          </a:bodyPr>
          <a:lstStyle/>
          <a:p>
            <a:r>
              <a:rPr lang="en-US" smtClean="0"/>
              <a:t>Messaging</a:t>
            </a:r>
            <a:endParaRPr lang="en-US"/>
          </a:p>
        </p:txBody>
      </p:sp>
      <p:cxnSp>
        <p:nvCxnSpPr>
          <p:cNvPr id="10" name="Straight Arrow Connector 9"/>
          <p:cNvCxnSpPr/>
          <p:nvPr/>
        </p:nvCxnSpPr>
        <p:spPr>
          <a:xfrm>
            <a:off x="7010902" y="3444377"/>
            <a:ext cx="634416" cy="220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5672439" y="3018764"/>
            <a:ext cx="1338463" cy="646331"/>
          </a:xfrm>
          <a:prstGeom prst="rect">
            <a:avLst/>
          </a:prstGeom>
          <a:noFill/>
        </p:spPr>
        <p:txBody>
          <a:bodyPr wrap="square" rtlCol="0">
            <a:spAutoFit/>
          </a:bodyPr>
          <a:lstStyle/>
          <a:p>
            <a:r>
              <a:rPr lang="en-US" smtClean="0"/>
              <a:t>Instant messaging</a:t>
            </a:r>
            <a:endParaRPr lang="en-US"/>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4171" y="5558971"/>
            <a:ext cx="3497944" cy="707886"/>
          </a:xfrm>
          <a:prstGeom prst="rect">
            <a:avLst/>
          </a:prstGeom>
          <a:noFill/>
        </p:spPr>
        <p:txBody>
          <a:bodyPr wrap="square" rtlCol="0">
            <a:spAutoFit/>
          </a:bodyPr>
          <a:lstStyle/>
          <a:p>
            <a:pPr algn="r"/>
            <a:r>
              <a:rPr lang="en-US" sz="4000" smtClean="0">
                <a:solidFill>
                  <a:schemeClr val="bg1"/>
                </a:solidFill>
                <a:latin typeface="Century Gothic" pitchFamily="34" charset="0"/>
              </a:rPr>
              <a:t>Events</a:t>
            </a:r>
            <a:endParaRPr lang="en-US" sz="4000" dirty="0">
              <a:solidFill>
                <a:schemeClr val="bg1"/>
              </a:solidFill>
              <a:latin typeface="Century Gothic" pitchFamily="34" charset="0"/>
            </a:endParaRPr>
          </a:p>
        </p:txBody>
      </p:sp>
      <p:sp>
        <p:nvSpPr>
          <p:cNvPr id="3" name="TextBox 2"/>
          <p:cNvSpPr txBox="1"/>
          <p:nvPr/>
        </p:nvSpPr>
        <p:spPr>
          <a:xfrm>
            <a:off x="825047" y="721217"/>
            <a:ext cx="6842235" cy="1600438"/>
          </a:xfrm>
          <a:prstGeom prst="rect">
            <a:avLst/>
          </a:prstGeom>
          <a:noFill/>
        </p:spPr>
        <p:txBody>
          <a:bodyPr wrap="square" rtlCol="0">
            <a:spAutoFit/>
          </a:bodyPr>
          <a:lstStyle/>
          <a:p>
            <a:r>
              <a:rPr lang="en-US" sz="2000" dirty="0" smtClean="0">
                <a:latin typeface="Century Gothic" pitchFamily="34" charset="0"/>
              </a:rPr>
              <a:t>One of the most useful features of facebook is its event page.  Any events you are invited to are listed here by date.  This is also the location to create and manage an event. </a:t>
            </a:r>
          </a:p>
          <a:p>
            <a:endParaRPr lang="en-US" dirty="0" smtClean="0"/>
          </a:p>
        </p:txBody>
      </p:sp>
      <p:pic>
        <p:nvPicPr>
          <p:cNvPr id="1026" name="Picture 2"/>
          <p:cNvPicPr>
            <a:picLocks noChangeAspect="1" noChangeArrowheads="1"/>
          </p:cNvPicPr>
          <p:nvPr/>
        </p:nvPicPr>
        <p:blipFill>
          <a:blip r:embed="rId2"/>
          <a:srcRect l="22857" t="11111" r="38542" b="62105"/>
          <a:stretch>
            <a:fillRect/>
          </a:stretch>
        </p:blipFill>
        <p:spPr bwMode="auto">
          <a:xfrm>
            <a:off x="2165683" y="2321655"/>
            <a:ext cx="6176976" cy="2678806"/>
          </a:xfrm>
          <a:prstGeom prst="rect">
            <a:avLst/>
          </a:prstGeom>
          <a:noFill/>
          <a:ln w="9525">
            <a:noFill/>
            <a:miter lim="800000"/>
            <a:headEnd/>
            <a:tailEnd/>
          </a:ln>
        </p:spPr>
      </p:pic>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4171" y="5558971"/>
            <a:ext cx="3497944" cy="707886"/>
          </a:xfrm>
          <a:prstGeom prst="rect">
            <a:avLst/>
          </a:prstGeom>
          <a:noFill/>
        </p:spPr>
        <p:txBody>
          <a:bodyPr wrap="square" rtlCol="0">
            <a:spAutoFit/>
          </a:bodyPr>
          <a:lstStyle/>
          <a:p>
            <a:pPr algn="r"/>
            <a:r>
              <a:rPr lang="en-US" sz="4000" smtClean="0">
                <a:solidFill>
                  <a:schemeClr val="bg1"/>
                </a:solidFill>
                <a:latin typeface="Century Gothic" pitchFamily="34" charset="0"/>
              </a:rPr>
              <a:t>Pages</a:t>
            </a:r>
            <a:endParaRPr lang="en-US" sz="4000" dirty="0">
              <a:solidFill>
                <a:schemeClr val="bg1"/>
              </a:solidFill>
              <a:latin typeface="Century Gothic" pitchFamily="34" charset="0"/>
            </a:endParaRPr>
          </a:p>
        </p:txBody>
      </p:sp>
      <p:pic>
        <p:nvPicPr>
          <p:cNvPr id="2050" name="Picture 2"/>
          <p:cNvPicPr>
            <a:picLocks noChangeAspect="1" noChangeArrowheads="1"/>
          </p:cNvPicPr>
          <p:nvPr/>
        </p:nvPicPr>
        <p:blipFill>
          <a:blip r:embed="rId2"/>
          <a:srcRect l="14240" t="25044" r="35147" b="56028"/>
          <a:stretch>
            <a:fillRect/>
          </a:stretch>
        </p:blipFill>
        <p:spPr bwMode="auto">
          <a:xfrm>
            <a:off x="841829" y="3352800"/>
            <a:ext cx="8098972" cy="1893102"/>
          </a:xfrm>
          <a:prstGeom prst="rect">
            <a:avLst/>
          </a:prstGeom>
          <a:noFill/>
          <a:ln w="9525">
            <a:noFill/>
            <a:miter lim="800000"/>
            <a:headEnd/>
            <a:tailEnd/>
          </a:ln>
        </p:spPr>
      </p:pic>
      <p:sp>
        <p:nvSpPr>
          <p:cNvPr id="5" name="TextBox 4"/>
          <p:cNvSpPr txBox="1"/>
          <p:nvPr/>
        </p:nvSpPr>
        <p:spPr>
          <a:xfrm>
            <a:off x="411655" y="493486"/>
            <a:ext cx="6842235" cy="3046988"/>
          </a:xfrm>
          <a:prstGeom prst="rect">
            <a:avLst/>
          </a:prstGeom>
          <a:noFill/>
        </p:spPr>
        <p:txBody>
          <a:bodyPr wrap="square" rtlCol="0">
            <a:spAutoFit/>
          </a:bodyPr>
          <a:lstStyle/>
          <a:p>
            <a:r>
              <a:rPr lang="en-US" sz="2400" dirty="0" smtClean="0">
                <a:latin typeface="Century Gothic" pitchFamily="34" charset="0"/>
              </a:rPr>
              <a:t>For profiles of celebrities, businesses, clubs, and institutions, </a:t>
            </a:r>
            <a:r>
              <a:rPr lang="en-US" sz="2400" smtClean="0">
                <a:latin typeface="Century Gothic" pitchFamily="34" charset="0"/>
              </a:rPr>
              <a:t>Facebook requires ‘pages’ instead of profiles.</a:t>
            </a:r>
            <a:endParaRPr lang="en-US" sz="2400" dirty="0" smtClean="0">
              <a:latin typeface="Century Gothic" pitchFamily="34" charset="0"/>
            </a:endParaRPr>
          </a:p>
          <a:p>
            <a:endParaRPr lang="en-US" sz="2400" dirty="0" smtClean="0">
              <a:latin typeface="Century Gothic" pitchFamily="34" charset="0"/>
            </a:endParaRPr>
          </a:p>
          <a:p>
            <a:r>
              <a:rPr lang="en-US" sz="2400" dirty="0" smtClean="0">
                <a:latin typeface="Century Gothic" pitchFamily="34" charset="0"/>
              </a:rPr>
              <a:t>Instead of friending a celebrity, instead you ‘like them’ and this will  subscribe you to their content.</a:t>
            </a:r>
          </a:p>
          <a:p>
            <a:endParaRPr lang="en-US" sz="2400" dirty="0" smtClean="0">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3059" y="5558971"/>
            <a:ext cx="4399056" cy="1323439"/>
          </a:xfrm>
          <a:prstGeom prst="rect">
            <a:avLst/>
          </a:prstGeom>
          <a:noFill/>
        </p:spPr>
        <p:txBody>
          <a:bodyPr wrap="square" rtlCol="0">
            <a:spAutoFit/>
          </a:bodyPr>
          <a:lstStyle/>
          <a:p>
            <a:pPr algn="r"/>
            <a:r>
              <a:rPr lang="en-US" sz="4000" smtClean="0">
                <a:solidFill>
                  <a:schemeClr val="bg1"/>
                </a:solidFill>
                <a:latin typeface="Century Gothic" pitchFamily="34" charset="0"/>
              </a:rPr>
              <a:t>Security/Privacy</a:t>
            </a:r>
          </a:p>
          <a:p>
            <a:pPr algn="r"/>
            <a:endParaRPr lang="en-US" sz="4000" dirty="0">
              <a:solidFill>
                <a:schemeClr val="bg1"/>
              </a:solidFill>
              <a:latin typeface="Century Gothic" pitchFamily="34" charset="0"/>
            </a:endParaRPr>
          </a:p>
        </p:txBody>
      </p:sp>
      <p:sp>
        <p:nvSpPr>
          <p:cNvPr id="3" name="TextBox 2"/>
          <p:cNvSpPr txBox="1"/>
          <p:nvPr/>
        </p:nvSpPr>
        <p:spPr>
          <a:xfrm>
            <a:off x="1065782" y="1088571"/>
            <a:ext cx="3074276" cy="2862322"/>
          </a:xfrm>
          <a:prstGeom prst="rect">
            <a:avLst/>
          </a:prstGeom>
          <a:noFill/>
        </p:spPr>
        <p:txBody>
          <a:bodyPr wrap="square" rtlCol="0">
            <a:spAutoFit/>
          </a:bodyPr>
          <a:lstStyle/>
          <a:p>
            <a:pPr>
              <a:buFont typeface="Arial" pitchFamily="34" charset="0"/>
              <a:buChar char="•"/>
            </a:pPr>
            <a:r>
              <a:rPr lang="en-US" dirty="0" smtClean="0">
                <a:latin typeface="Century Gothic" pitchFamily="34" charset="0"/>
              </a:rPr>
              <a:t>Check how your profile looks to a specific person and to the public:  Click </a:t>
            </a:r>
            <a:r>
              <a:rPr lang="en-US" smtClean="0">
                <a:latin typeface="Century Gothic" pitchFamily="34" charset="0"/>
              </a:rPr>
              <a:t>on lock at top-right </a:t>
            </a:r>
          </a:p>
          <a:p>
            <a:pPr>
              <a:buFont typeface="Arial" pitchFamily="34" charset="0"/>
              <a:buChar char="•"/>
            </a:pPr>
            <a:endParaRPr lang="en-US" dirty="0" smtClean="0">
              <a:latin typeface="Century Gothic" pitchFamily="34" charset="0"/>
            </a:endParaRPr>
          </a:p>
          <a:p>
            <a:pPr>
              <a:buFont typeface="Arial" pitchFamily="34" charset="0"/>
              <a:buChar char="•"/>
            </a:pPr>
            <a:r>
              <a:rPr lang="en-US" dirty="0" smtClean="0">
                <a:latin typeface="Century Gothic" pitchFamily="34" charset="0"/>
              </a:rPr>
              <a:t>Group friends </a:t>
            </a:r>
            <a:r>
              <a:rPr lang="en-US" smtClean="0">
                <a:latin typeface="Century Gothic" pitchFamily="34" charset="0"/>
              </a:rPr>
              <a:t>into lists</a:t>
            </a:r>
          </a:p>
          <a:p>
            <a:pPr>
              <a:buFont typeface="Arial" pitchFamily="34" charset="0"/>
              <a:buChar char="•"/>
            </a:pPr>
            <a:endParaRPr lang="en-US" dirty="0" smtClean="0">
              <a:latin typeface="Century Gothic" pitchFamily="34" charset="0"/>
            </a:endParaRPr>
          </a:p>
          <a:p>
            <a:pPr>
              <a:buFont typeface="Arial" pitchFamily="34" charset="0"/>
              <a:buChar char="•"/>
            </a:pPr>
            <a:r>
              <a:rPr lang="en-US" dirty="0" smtClean="0">
                <a:latin typeface="Century Gothic" pitchFamily="34" charset="0"/>
              </a:rPr>
              <a:t>You can opt out of social ads:  Account Settings/Ads &amp; Friends</a:t>
            </a:r>
          </a:p>
        </p:txBody>
      </p:sp>
      <p:sp>
        <p:nvSpPr>
          <p:cNvPr id="5" name="TextBox 4"/>
          <p:cNvSpPr txBox="1"/>
          <p:nvPr/>
        </p:nvSpPr>
        <p:spPr>
          <a:xfrm>
            <a:off x="5386529" y="1088571"/>
            <a:ext cx="2963333" cy="3416320"/>
          </a:xfrm>
          <a:prstGeom prst="rect">
            <a:avLst/>
          </a:prstGeom>
          <a:noFill/>
        </p:spPr>
        <p:txBody>
          <a:bodyPr wrap="square" rtlCol="0">
            <a:spAutoFit/>
          </a:bodyPr>
          <a:lstStyle/>
          <a:p>
            <a:pPr>
              <a:buFont typeface="Arial" pitchFamily="34" charset="0"/>
              <a:buChar char="•"/>
            </a:pPr>
            <a:r>
              <a:rPr lang="en-US" dirty="0" smtClean="0">
                <a:latin typeface="Century Gothic" pitchFamily="34" charset="0"/>
              </a:rPr>
              <a:t>Set up who can see your posts:  </a:t>
            </a:r>
            <a:r>
              <a:rPr lang="en-US" smtClean="0">
                <a:latin typeface="Century Gothic" pitchFamily="34" charset="0"/>
              </a:rPr>
              <a:t>Account Settings/Privacy</a:t>
            </a:r>
          </a:p>
          <a:p>
            <a:pPr>
              <a:buFont typeface="Arial" pitchFamily="34" charset="0"/>
              <a:buChar char="•"/>
            </a:pPr>
            <a:endParaRPr lang="en-US" dirty="0" smtClean="0">
              <a:latin typeface="Century Gothic" pitchFamily="34" charset="0"/>
            </a:endParaRPr>
          </a:p>
          <a:p>
            <a:pPr>
              <a:buFont typeface="Arial" pitchFamily="34" charset="0"/>
              <a:buChar char="•"/>
            </a:pPr>
            <a:r>
              <a:rPr lang="en-US" dirty="0" smtClean="0">
                <a:latin typeface="Century Gothic" pitchFamily="34" charset="0"/>
              </a:rPr>
              <a:t>Review photo tags of you:  </a:t>
            </a:r>
            <a:r>
              <a:rPr lang="en-US" smtClean="0">
                <a:latin typeface="Century Gothic" pitchFamily="34" charset="0"/>
              </a:rPr>
              <a:t>Account </a:t>
            </a:r>
          </a:p>
          <a:p>
            <a:r>
              <a:rPr lang="en-US" smtClean="0">
                <a:latin typeface="Century Gothic" pitchFamily="34" charset="0"/>
              </a:rPr>
              <a:t>Settings/Timeline &amp; Tagging</a:t>
            </a:r>
          </a:p>
          <a:p>
            <a:endParaRPr lang="en-US" dirty="0" smtClean="0">
              <a:latin typeface="Century Gothic" pitchFamily="34" charset="0"/>
            </a:endParaRPr>
          </a:p>
          <a:p>
            <a:pPr>
              <a:buFont typeface="Arial" pitchFamily="34" charset="0"/>
              <a:buChar char="•"/>
            </a:pPr>
            <a:r>
              <a:rPr lang="en-US" smtClean="0">
                <a:latin typeface="Century Gothic" pitchFamily="34" charset="0"/>
              </a:rPr>
              <a:t>Block bullies/pests</a:t>
            </a:r>
          </a:p>
          <a:p>
            <a:pPr>
              <a:buFont typeface="Arial" pitchFamily="34" charset="0"/>
              <a:buChar char="•"/>
            </a:pPr>
            <a:endParaRPr lang="en-US" dirty="0" smtClean="0">
              <a:latin typeface="Century Gothic" pitchFamily="34" charset="0"/>
            </a:endParaRPr>
          </a:p>
          <a:p>
            <a:pPr>
              <a:buFont typeface="Arial" pitchFamily="34" charset="0"/>
              <a:buChar char="•"/>
            </a:pPr>
            <a:r>
              <a:rPr lang="en-US" dirty="0" smtClean="0">
                <a:latin typeface="Century Gothic" pitchFamily="34" charset="0"/>
              </a:rPr>
              <a:t>Always log out </a:t>
            </a: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3059" y="5558971"/>
            <a:ext cx="4399056" cy="1323439"/>
          </a:xfrm>
          <a:prstGeom prst="rect">
            <a:avLst/>
          </a:prstGeom>
          <a:noFill/>
        </p:spPr>
        <p:txBody>
          <a:bodyPr wrap="square" rtlCol="0">
            <a:spAutoFit/>
          </a:bodyPr>
          <a:lstStyle/>
          <a:p>
            <a:pPr algn="r"/>
            <a:r>
              <a:rPr lang="en-US" sz="4000" smtClean="0">
                <a:solidFill>
                  <a:schemeClr val="bg1"/>
                </a:solidFill>
                <a:latin typeface="Century Gothic" pitchFamily="34" charset="0"/>
              </a:rPr>
              <a:t>Mobile Apps</a:t>
            </a:r>
          </a:p>
          <a:p>
            <a:pPr algn="r"/>
            <a:endParaRPr lang="en-US" sz="4000" dirty="0">
              <a:solidFill>
                <a:schemeClr val="bg1"/>
              </a:solidFill>
              <a:latin typeface="Century Gothic" pitchFamily="34" charset="0"/>
            </a:endParaRPr>
          </a:p>
        </p:txBody>
      </p:sp>
      <p:sp>
        <p:nvSpPr>
          <p:cNvPr id="3" name="TextBox 2"/>
          <p:cNvSpPr txBox="1"/>
          <p:nvPr/>
        </p:nvSpPr>
        <p:spPr>
          <a:xfrm>
            <a:off x="631579" y="435429"/>
            <a:ext cx="4783475" cy="1015663"/>
          </a:xfrm>
          <a:prstGeom prst="rect">
            <a:avLst/>
          </a:prstGeom>
          <a:noFill/>
        </p:spPr>
        <p:txBody>
          <a:bodyPr wrap="square" rtlCol="0">
            <a:spAutoFit/>
          </a:bodyPr>
          <a:lstStyle/>
          <a:p>
            <a:r>
              <a:rPr lang="en-US" sz="2000" smtClean="0">
                <a:latin typeface="Century Gothic" pitchFamily="34" charset="0"/>
              </a:rPr>
              <a:t>Facebook is also available in app format through the facebook app and the facebook messenger app. </a:t>
            </a:r>
            <a:endParaRPr lang="en-US" sz="2000" dirty="0" smtClean="0">
              <a:latin typeface="Century Gothic" pitchFamily="34" charset="0"/>
            </a:endParaRPr>
          </a:p>
        </p:txBody>
      </p:sp>
      <p:pic>
        <p:nvPicPr>
          <p:cNvPr id="3074" name="Picture 2" descr="C:\Documents and Settings\ads\Desktop\facebook-messenger-apps-100363720-large.png"/>
          <p:cNvPicPr>
            <a:picLocks noChangeAspect="1" noChangeArrowheads="1"/>
          </p:cNvPicPr>
          <p:nvPr/>
        </p:nvPicPr>
        <p:blipFill>
          <a:blip r:embed="rId2"/>
          <a:srcRect/>
          <a:stretch>
            <a:fillRect/>
          </a:stretch>
        </p:blipFill>
        <p:spPr bwMode="auto">
          <a:xfrm>
            <a:off x="1387702" y="1672485"/>
            <a:ext cx="7364413" cy="3454400"/>
          </a:xfrm>
          <a:prstGeom prst="rect">
            <a:avLst/>
          </a:prstGeom>
          <a:noFill/>
        </p:spPr>
      </p:pic>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42446" y="5558971"/>
            <a:ext cx="5455124" cy="707886"/>
          </a:xfrm>
          <a:prstGeom prst="rect">
            <a:avLst/>
          </a:prstGeom>
          <a:noFill/>
        </p:spPr>
        <p:txBody>
          <a:bodyPr wrap="square" rtlCol="0">
            <a:spAutoFit/>
          </a:bodyPr>
          <a:lstStyle/>
          <a:p>
            <a:pPr algn="r"/>
            <a:r>
              <a:rPr lang="en-US" sz="4000" smtClean="0">
                <a:solidFill>
                  <a:schemeClr val="bg1"/>
                </a:solidFill>
                <a:latin typeface="Century Gothic" pitchFamily="34" charset="0"/>
              </a:rPr>
              <a:t>Spending Your Time</a:t>
            </a:r>
            <a:endParaRPr lang="en-US" sz="4000" dirty="0">
              <a:solidFill>
                <a:schemeClr val="bg1"/>
              </a:solidFill>
              <a:latin typeface="Century Gothic" pitchFamily="34" charset="0"/>
            </a:endParaRPr>
          </a:p>
        </p:txBody>
      </p:sp>
      <p:sp>
        <p:nvSpPr>
          <p:cNvPr id="3" name="TextBox 2"/>
          <p:cNvSpPr txBox="1"/>
          <p:nvPr/>
        </p:nvSpPr>
        <p:spPr>
          <a:xfrm>
            <a:off x="1181525" y="1081825"/>
            <a:ext cx="6842235" cy="2677656"/>
          </a:xfrm>
          <a:prstGeom prst="rect">
            <a:avLst/>
          </a:prstGeom>
          <a:noFill/>
        </p:spPr>
        <p:txBody>
          <a:bodyPr wrap="square" rtlCol="0">
            <a:spAutoFit/>
          </a:bodyPr>
          <a:lstStyle/>
          <a:p>
            <a:r>
              <a:rPr lang="en-US" sz="2400" dirty="0" smtClean="0">
                <a:latin typeface="Century Gothic" pitchFamily="34" charset="0"/>
              </a:rPr>
              <a:t>There’s so much to do on facebook and so many people that it’s easy to get </a:t>
            </a:r>
            <a:r>
              <a:rPr lang="en-US" sz="2400" smtClean="0">
                <a:latin typeface="Century Gothic" pitchFamily="34" charset="0"/>
              </a:rPr>
              <a:t>sucked in.</a:t>
            </a:r>
            <a:endParaRPr lang="en-US" sz="2400" dirty="0" smtClean="0">
              <a:latin typeface="Century Gothic" pitchFamily="34" charset="0"/>
            </a:endParaRPr>
          </a:p>
          <a:p>
            <a:endParaRPr lang="en-US" sz="2400" dirty="0" smtClean="0">
              <a:latin typeface="Century Gothic" pitchFamily="34" charset="0"/>
            </a:endParaRPr>
          </a:p>
          <a:p>
            <a:r>
              <a:rPr lang="en-US" sz="2400" dirty="0" smtClean="0">
                <a:latin typeface="Century Gothic" pitchFamily="34" charset="0"/>
              </a:rPr>
              <a:t>Coming up with a plan to limit time is not unusual for regular users. </a:t>
            </a:r>
          </a:p>
          <a:p>
            <a:endParaRPr lang="en-US" sz="2400" dirty="0" smtClean="0">
              <a:latin typeface="Century Gothic" pitchFamily="34" charset="0"/>
            </a:endParaRPr>
          </a:p>
          <a:p>
            <a:r>
              <a:rPr lang="en-US" sz="2400" dirty="0" smtClean="0">
                <a:latin typeface="Century Gothic" pitchFamily="34" charset="0"/>
              </a:rPr>
              <a:t>(especially with </a:t>
            </a:r>
            <a:r>
              <a:rPr lang="en-US" sz="2400" smtClean="0">
                <a:latin typeface="Century Gothic" pitchFamily="34" charset="0"/>
              </a:rPr>
              <a:t>facebook games)</a:t>
            </a:r>
            <a:r>
              <a:rPr lang="en-US" sz="2400" smtClean="0">
                <a:solidFill>
                  <a:schemeClr val="bg1"/>
                </a:solidFill>
                <a:latin typeface="Century Gothic" pitchFamily="34" charset="0"/>
              </a:rPr>
              <a:t>)</a:t>
            </a:r>
            <a:endParaRPr lang="en-US" sz="2400" dirty="0" smtClean="0">
              <a:solidFill>
                <a:schemeClr val="bg1"/>
              </a:solidFill>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9414" y="5558971"/>
            <a:ext cx="5712701" cy="707886"/>
          </a:xfrm>
          <a:prstGeom prst="rect">
            <a:avLst/>
          </a:prstGeom>
          <a:noFill/>
        </p:spPr>
        <p:txBody>
          <a:bodyPr wrap="square" rtlCol="0">
            <a:spAutoFit/>
          </a:bodyPr>
          <a:lstStyle/>
          <a:p>
            <a:pPr algn="r"/>
            <a:r>
              <a:rPr lang="en-US" sz="4000" smtClean="0">
                <a:solidFill>
                  <a:schemeClr val="bg1"/>
                </a:solidFill>
                <a:latin typeface="Century Gothic" pitchFamily="34" charset="0"/>
              </a:rPr>
              <a:t>Join us next time for</a:t>
            </a:r>
            <a:endParaRPr lang="en-US" sz="4000" dirty="0">
              <a:solidFill>
                <a:schemeClr val="bg1"/>
              </a:solidFill>
              <a:latin typeface="Century Gothic" pitchFamily="34" charset="0"/>
            </a:endParaRPr>
          </a:p>
        </p:txBody>
      </p:sp>
      <p:sp>
        <p:nvSpPr>
          <p:cNvPr id="3" name="TextBox 2"/>
          <p:cNvSpPr txBox="1"/>
          <p:nvPr/>
        </p:nvSpPr>
        <p:spPr>
          <a:xfrm>
            <a:off x="2007469" y="1496320"/>
            <a:ext cx="6053071" cy="4770537"/>
          </a:xfrm>
          <a:prstGeom prst="rect">
            <a:avLst/>
          </a:prstGeom>
          <a:noFill/>
        </p:spPr>
        <p:txBody>
          <a:bodyPr wrap="square" rtlCol="0">
            <a:spAutoFit/>
          </a:bodyPr>
          <a:lstStyle/>
          <a:p>
            <a:r>
              <a:rPr lang="en-US" sz="2400" b="1" smtClean="0">
                <a:latin typeface="Century Gothic" pitchFamily="34" charset="0"/>
              </a:rPr>
              <a:t>Social Media for Small Business</a:t>
            </a:r>
          </a:p>
          <a:p>
            <a:r>
              <a:rPr lang="en-US" smtClean="0">
                <a:latin typeface="Century Gothic" pitchFamily="34" charset="0"/>
              </a:rPr>
              <a:t>Wednesday September 24</a:t>
            </a:r>
            <a:r>
              <a:rPr lang="en-US" baseline="30000" smtClean="0">
                <a:latin typeface="Century Gothic" pitchFamily="34" charset="0"/>
              </a:rPr>
              <a:t>th</a:t>
            </a:r>
            <a:r>
              <a:rPr lang="en-US" smtClean="0">
                <a:latin typeface="Century Gothic" pitchFamily="34" charset="0"/>
              </a:rPr>
              <a:t> 6:30 p.m.</a:t>
            </a:r>
          </a:p>
          <a:p>
            <a:endParaRPr lang="en-US" smtClean="0">
              <a:latin typeface="Century Gothic" pitchFamily="34" charset="0"/>
            </a:endParaRPr>
          </a:p>
          <a:p>
            <a:r>
              <a:rPr lang="en-US" smtClean="0">
                <a:latin typeface="Century Gothic" pitchFamily="34" charset="0"/>
              </a:rPr>
              <a:t>And want to start using LinkedIn –try</a:t>
            </a:r>
          </a:p>
          <a:p>
            <a:endParaRPr lang="en-US" smtClean="0">
              <a:latin typeface="Century Gothic" pitchFamily="34" charset="0"/>
            </a:endParaRPr>
          </a:p>
          <a:p>
            <a:r>
              <a:rPr lang="en-US" sz="2400" b="1" smtClean="0">
                <a:latin typeface="Century Gothic" pitchFamily="34" charset="0"/>
              </a:rPr>
              <a:t>LinkedIn for Beginners</a:t>
            </a:r>
          </a:p>
          <a:p>
            <a:r>
              <a:rPr lang="en-US" smtClean="0">
                <a:latin typeface="Century Gothic" pitchFamily="34" charset="0"/>
              </a:rPr>
              <a:t>Wednesday October 1</a:t>
            </a:r>
            <a:r>
              <a:rPr lang="en-US" baseline="30000" smtClean="0">
                <a:latin typeface="Century Gothic" pitchFamily="34" charset="0"/>
              </a:rPr>
              <a:t>st</a:t>
            </a:r>
            <a:r>
              <a:rPr lang="en-US" smtClean="0">
                <a:latin typeface="Century Gothic" pitchFamily="34" charset="0"/>
              </a:rPr>
              <a:t> 7 p.m.</a:t>
            </a:r>
          </a:p>
          <a:p>
            <a:endParaRPr lang="en-US" smtClean="0">
              <a:latin typeface="Century Gothic" pitchFamily="34" charset="0"/>
            </a:endParaRPr>
          </a:p>
          <a:p>
            <a:endParaRPr lang="en-US" smtClean="0">
              <a:latin typeface="Century Gothic" pitchFamily="34" charset="0"/>
            </a:endParaRPr>
          </a:p>
          <a:p>
            <a:endParaRPr lang="en-US" smtClean="0">
              <a:latin typeface="Century Gothic" pitchFamily="34" charset="0"/>
            </a:endParaRPr>
          </a:p>
          <a:p>
            <a:endParaRPr lang="en-US" smtClean="0">
              <a:latin typeface="Century Gothic" pitchFamily="34" charset="0"/>
            </a:endParaRPr>
          </a:p>
          <a:p>
            <a:endParaRPr lang="en-US" smtClean="0">
              <a:latin typeface="Century Gothic" pitchFamily="34" charset="0"/>
            </a:endParaRPr>
          </a:p>
          <a:p>
            <a:endParaRPr lang="en-US" smtClean="0">
              <a:latin typeface="Century Gothic" pitchFamily="34" charset="0"/>
            </a:endParaRPr>
          </a:p>
          <a:p>
            <a:endParaRPr lang="en-US" smtClean="0">
              <a:latin typeface="Century Gothic" pitchFamily="34" charset="0"/>
            </a:endParaRPr>
          </a:p>
          <a:p>
            <a:endParaRPr lang="en-US" smtClean="0">
              <a:latin typeface="Century Gothic" pitchFamily="34" charset="0"/>
            </a:endParaRPr>
          </a:p>
          <a:p>
            <a:endParaRPr lang="en-US">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4171" y="5558971"/>
            <a:ext cx="3497944" cy="707886"/>
          </a:xfrm>
          <a:prstGeom prst="rect">
            <a:avLst/>
          </a:prstGeom>
          <a:noFill/>
        </p:spPr>
        <p:txBody>
          <a:bodyPr wrap="square" rtlCol="0">
            <a:spAutoFit/>
          </a:bodyPr>
          <a:lstStyle/>
          <a:p>
            <a:pPr algn="r"/>
            <a:r>
              <a:rPr lang="en-US" sz="4000" smtClean="0">
                <a:solidFill>
                  <a:schemeClr val="bg1"/>
                </a:solidFill>
                <a:latin typeface="Century Gothic" pitchFamily="34" charset="0"/>
              </a:rPr>
              <a:t>Introduction</a:t>
            </a:r>
            <a:endParaRPr lang="en-US" sz="4000" dirty="0">
              <a:solidFill>
                <a:schemeClr val="bg1"/>
              </a:solidFill>
              <a:latin typeface="Century Gothic" pitchFamily="34" charset="0"/>
            </a:endParaRPr>
          </a:p>
        </p:txBody>
      </p:sp>
      <p:sp>
        <p:nvSpPr>
          <p:cNvPr id="3" name="TextBox 2"/>
          <p:cNvSpPr txBox="1"/>
          <p:nvPr/>
        </p:nvSpPr>
        <p:spPr>
          <a:xfrm>
            <a:off x="1103313" y="682625"/>
            <a:ext cx="7242175" cy="3185487"/>
          </a:xfrm>
          <a:prstGeom prst="rect">
            <a:avLst/>
          </a:prstGeom>
          <a:noFill/>
        </p:spPr>
        <p:txBody>
          <a:bodyPr>
            <a:spAutoFit/>
          </a:bodyPr>
          <a:lstStyle/>
          <a:p>
            <a:pPr fontAlgn="auto">
              <a:lnSpc>
                <a:spcPct val="150000"/>
              </a:lnSpc>
              <a:spcBef>
                <a:spcPts val="0"/>
              </a:spcBef>
              <a:spcAft>
                <a:spcPts val="0"/>
              </a:spcAft>
              <a:defRPr/>
            </a:pPr>
            <a:r>
              <a:rPr lang="en-US" b="1" dirty="0" smtClean="0">
                <a:solidFill>
                  <a:srgbClr val="000000"/>
                </a:solidFill>
                <a:latin typeface="Century Gothic"/>
                <a:ea typeface="Calibri"/>
                <a:cs typeface="Century Gothic"/>
              </a:rPr>
              <a:t>We’ll </a:t>
            </a:r>
            <a:r>
              <a:rPr lang="en-US" b="1" smtClean="0">
                <a:solidFill>
                  <a:srgbClr val="000000"/>
                </a:solidFill>
                <a:latin typeface="Century Gothic"/>
                <a:ea typeface="Calibri"/>
                <a:cs typeface="Century Gothic"/>
              </a:rPr>
              <a:t>cover:</a:t>
            </a:r>
            <a:endParaRPr lang="en-US" dirty="0">
              <a:latin typeface="Century Gothic"/>
              <a:ea typeface="Calibri"/>
              <a:cs typeface="Times New Roman"/>
            </a:endParaRPr>
          </a:p>
          <a:p>
            <a:pPr marL="533400" indent="-228600" fontAlgn="auto">
              <a:lnSpc>
                <a:spcPct val="150000"/>
              </a:lnSpc>
              <a:spcBef>
                <a:spcPts val="0"/>
              </a:spcBef>
              <a:spcAft>
                <a:spcPts val="0"/>
              </a:spcAft>
              <a:buFont typeface="Arial" pitchFamily="34" charset="0"/>
              <a:buChar char="•"/>
              <a:defRPr/>
            </a:pPr>
            <a:r>
              <a:rPr lang="en-US" sz="1600" b="1" smtClean="0">
                <a:solidFill>
                  <a:srgbClr val="000000"/>
                </a:solidFill>
                <a:latin typeface="Century Gothic"/>
                <a:ea typeface="Calibri"/>
                <a:cs typeface="Century Gothic"/>
              </a:rPr>
              <a:t>Basics of Facebook</a:t>
            </a:r>
          </a:p>
          <a:p>
            <a:pPr marL="533400" indent="-228600">
              <a:lnSpc>
                <a:spcPct val="150000"/>
              </a:lnSpc>
              <a:buFont typeface="Arial" pitchFamily="34" charset="0"/>
              <a:buChar char="•"/>
              <a:defRPr/>
            </a:pPr>
            <a:r>
              <a:rPr lang="en-US" sz="1600" b="1" smtClean="0">
                <a:solidFill>
                  <a:srgbClr val="000000"/>
                </a:solidFill>
                <a:latin typeface="Century Gothic"/>
                <a:ea typeface="Calibri"/>
                <a:cs typeface="Century Gothic"/>
              </a:rPr>
              <a:t>Signing up for Facebook</a:t>
            </a:r>
            <a:endParaRPr lang="en-US" sz="1600" b="1" dirty="0">
              <a:solidFill>
                <a:srgbClr val="000000"/>
              </a:solidFill>
              <a:latin typeface="Century Gothic"/>
              <a:ea typeface="Calibri"/>
              <a:cs typeface="Century Gothic"/>
            </a:endParaRPr>
          </a:p>
          <a:p>
            <a:pPr marL="533400" indent="-228600" fontAlgn="auto">
              <a:lnSpc>
                <a:spcPct val="150000"/>
              </a:lnSpc>
              <a:spcBef>
                <a:spcPts val="0"/>
              </a:spcBef>
              <a:spcAft>
                <a:spcPts val="0"/>
              </a:spcAft>
              <a:buFont typeface="Arial" pitchFamily="34" charset="0"/>
              <a:buChar char="•"/>
              <a:defRPr/>
            </a:pPr>
            <a:r>
              <a:rPr lang="en-US" sz="1600" b="1" smtClean="0">
                <a:solidFill>
                  <a:srgbClr val="000000"/>
                </a:solidFill>
                <a:latin typeface="Century Gothic"/>
                <a:ea typeface="Calibri"/>
                <a:cs typeface="Century Gothic"/>
              </a:rPr>
              <a:t>Layout</a:t>
            </a:r>
            <a:endParaRPr lang="en-US" sz="1600" dirty="0">
              <a:latin typeface="Century Gothic"/>
              <a:ea typeface="Calibri"/>
              <a:cs typeface="Times New Roman"/>
            </a:endParaRPr>
          </a:p>
          <a:p>
            <a:pPr marL="533400" indent="-228600" fontAlgn="auto">
              <a:lnSpc>
                <a:spcPct val="150000"/>
              </a:lnSpc>
              <a:spcBef>
                <a:spcPts val="0"/>
              </a:spcBef>
              <a:spcAft>
                <a:spcPts val="0"/>
              </a:spcAft>
              <a:buFont typeface="Arial" pitchFamily="34" charset="0"/>
              <a:buChar char="•"/>
              <a:defRPr/>
            </a:pPr>
            <a:r>
              <a:rPr lang="en-US" sz="1600" b="1" smtClean="0">
                <a:solidFill>
                  <a:srgbClr val="000000"/>
                </a:solidFill>
                <a:latin typeface="Century Gothic"/>
                <a:ea typeface="Calibri"/>
                <a:cs typeface="Century Gothic"/>
              </a:rPr>
              <a:t>Editing your Profile</a:t>
            </a:r>
          </a:p>
          <a:p>
            <a:pPr marL="533400" indent="-228600" fontAlgn="auto">
              <a:lnSpc>
                <a:spcPct val="150000"/>
              </a:lnSpc>
              <a:spcBef>
                <a:spcPts val="0"/>
              </a:spcBef>
              <a:spcAft>
                <a:spcPts val="0"/>
              </a:spcAft>
              <a:buFont typeface="Arial" pitchFamily="34" charset="0"/>
              <a:buChar char="•"/>
              <a:defRPr/>
            </a:pPr>
            <a:r>
              <a:rPr lang="en-US" sz="1600" b="1" smtClean="0">
                <a:solidFill>
                  <a:srgbClr val="000000"/>
                </a:solidFill>
                <a:latin typeface="Century Gothic"/>
                <a:ea typeface="Calibri"/>
                <a:cs typeface="Century Gothic"/>
              </a:rPr>
              <a:t>Facebook’s Features</a:t>
            </a:r>
          </a:p>
          <a:p>
            <a:pPr marL="533400" indent="-228600" fontAlgn="auto">
              <a:lnSpc>
                <a:spcPct val="150000"/>
              </a:lnSpc>
              <a:spcBef>
                <a:spcPts val="0"/>
              </a:spcBef>
              <a:spcAft>
                <a:spcPts val="0"/>
              </a:spcAft>
              <a:defRPr/>
            </a:pPr>
            <a:endParaRPr lang="en-US" dirty="0">
              <a:latin typeface="Century Gothic"/>
              <a:ea typeface="Calibri"/>
              <a:cs typeface="Times New Roman"/>
            </a:endParaRPr>
          </a:p>
          <a:p>
            <a:pPr marL="533400" indent="-228600" fontAlgn="auto">
              <a:lnSpc>
                <a:spcPct val="150000"/>
              </a:lnSpc>
              <a:spcBef>
                <a:spcPts val="0"/>
              </a:spcBef>
              <a:spcAft>
                <a:spcPts val="0"/>
              </a:spcAft>
              <a:defRPr/>
            </a:pPr>
            <a:endParaRPr lang="en-US" dirty="0">
              <a:latin typeface="+mn-lt"/>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12457" y="5558971"/>
            <a:ext cx="5239659" cy="1323439"/>
          </a:xfrm>
          <a:prstGeom prst="rect">
            <a:avLst/>
          </a:prstGeom>
          <a:noFill/>
        </p:spPr>
        <p:txBody>
          <a:bodyPr wrap="square" rtlCol="0">
            <a:spAutoFit/>
          </a:bodyPr>
          <a:lstStyle/>
          <a:p>
            <a:pPr algn="r"/>
            <a:r>
              <a:rPr lang="en-US" sz="4000" smtClean="0">
                <a:solidFill>
                  <a:schemeClr val="bg1"/>
                </a:solidFill>
                <a:latin typeface="Century Gothic" pitchFamily="34" charset="0"/>
              </a:rPr>
              <a:t>What is Facebook?</a:t>
            </a:r>
          </a:p>
          <a:p>
            <a:pPr algn="r"/>
            <a:endParaRPr lang="en-US" sz="4000" dirty="0">
              <a:solidFill>
                <a:schemeClr val="bg1"/>
              </a:solidFill>
              <a:latin typeface="Century Gothic" pitchFamily="34" charset="0"/>
            </a:endParaRPr>
          </a:p>
        </p:txBody>
      </p:sp>
      <p:sp>
        <p:nvSpPr>
          <p:cNvPr id="3" name="TextBox 2"/>
          <p:cNvSpPr txBox="1"/>
          <p:nvPr/>
        </p:nvSpPr>
        <p:spPr>
          <a:xfrm>
            <a:off x="430422" y="824248"/>
            <a:ext cx="8321694" cy="3416320"/>
          </a:xfrm>
          <a:prstGeom prst="rect">
            <a:avLst/>
          </a:prstGeom>
          <a:noFill/>
        </p:spPr>
        <p:txBody>
          <a:bodyPr wrap="square" rtlCol="0">
            <a:spAutoFit/>
          </a:bodyPr>
          <a:lstStyle/>
          <a:p>
            <a:pPr>
              <a:buFont typeface="Arial" pitchFamily="34" charset="0"/>
              <a:buChar char="•"/>
            </a:pPr>
            <a:r>
              <a:rPr lang="en-US" dirty="0" smtClean="0">
                <a:latin typeface="Century Gothic" pitchFamily="34" charset="0"/>
              </a:rPr>
              <a:t>Online social networking tool, started in 2004 by Mark </a:t>
            </a:r>
            <a:r>
              <a:rPr lang="en-US" dirty="0" err="1" smtClean="0">
                <a:latin typeface="Century Gothic" pitchFamily="34" charset="0"/>
              </a:rPr>
              <a:t>Zuckerberg</a:t>
            </a:r>
            <a:r>
              <a:rPr lang="en-US" dirty="0" smtClean="0">
                <a:latin typeface="Century Gothic" pitchFamily="34" charset="0"/>
              </a:rPr>
              <a:t> and his college roommates at Harvard.   (Feature film about it:  </a:t>
            </a:r>
            <a:r>
              <a:rPr lang="en-US" i="1" dirty="0" smtClean="0">
                <a:latin typeface="Century Gothic" pitchFamily="34" charset="0"/>
              </a:rPr>
              <a:t>The Social </a:t>
            </a:r>
            <a:r>
              <a:rPr lang="en-US" i="1" smtClean="0">
                <a:latin typeface="Century Gothic" pitchFamily="34" charset="0"/>
              </a:rPr>
              <a:t>Network)</a:t>
            </a:r>
          </a:p>
          <a:p>
            <a:pPr>
              <a:buFont typeface="Arial" pitchFamily="34" charset="0"/>
              <a:buChar char="•"/>
            </a:pPr>
            <a:endParaRPr lang="en-US" i="1" smtClean="0">
              <a:latin typeface="Century Gothic" pitchFamily="34" charset="0"/>
            </a:endParaRPr>
          </a:p>
          <a:p>
            <a:pPr>
              <a:buFont typeface="Arial" pitchFamily="34" charset="0"/>
              <a:buChar char="•"/>
            </a:pPr>
            <a:endParaRPr lang="en-US" dirty="0" smtClean="0">
              <a:latin typeface="Century Gothic" pitchFamily="34" charset="0"/>
            </a:endParaRPr>
          </a:p>
          <a:p>
            <a:pPr>
              <a:buFont typeface="Arial" pitchFamily="34" charset="0"/>
              <a:buChar char="•"/>
            </a:pPr>
            <a:r>
              <a:rPr lang="en-US" dirty="0" smtClean="0">
                <a:latin typeface="Century Gothic" pitchFamily="34" charset="0"/>
              </a:rPr>
              <a:t>Allows users to:  </a:t>
            </a:r>
          </a:p>
          <a:p>
            <a:pPr>
              <a:tabLst>
                <a:tab pos="457200" algn="l"/>
              </a:tabLst>
            </a:pPr>
            <a:r>
              <a:rPr lang="en-US" dirty="0" smtClean="0">
                <a:latin typeface="Century Gothic" pitchFamily="34" charset="0"/>
              </a:rPr>
              <a:t>    	Create profiles, with optional images</a:t>
            </a:r>
          </a:p>
          <a:p>
            <a:pPr>
              <a:tabLst>
                <a:tab pos="457200" algn="l"/>
              </a:tabLst>
            </a:pPr>
            <a:r>
              <a:rPr lang="en-US" dirty="0" smtClean="0">
                <a:latin typeface="Century Gothic" pitchFamily="34" charset="0"/>
              </a:rPr>
              <a:t>	List interests, contact information,  life events, school , employer </a:t>
            </a:r>
          </a:p>
          <a:p>
            <a:r>
              <a:rPr lang="en-US" dirty="0" smtClean="0">
                <a:latin typeface="Century Gothic" pitchFamily="34" charset="0"/>
              </a:rPr>
              <a:t>	Send private or public messages, and chat</a:t>
            </a:r>
          </a:p>
          <a:p>
            <a:r>
              <a:rPr lang="en-US" dirty="0" smtClean="0">
                <a:latin typeface="Century Gothic" pitchFamily="34" charset="0"/>
              </a:rPr>
              <a:t>	Post links to articles, images, videos</a:t>
            </a:r>
          </a:p>
          <a:p>
            <a:pPr>
              <a:buFont typeface="Arial" pitchFamily="34" charset="0"/>
              <a:buChar char="•"/>
            </a:pPr>
            <a:endParaRPr lang="en-US" dirty="0" smtClean="0">
              <a:latin typeface="Century Gothic" pitchFamily="34" charset="0"/>
            </a:endParaRPr>
          </a:p>
          <a:p>
            <a:pPr>
              <a:buFont typeface="Arial" pitchFamily="34" charset="0"/>
              <a:buChar char="•"/>
            </a:pPr>
            <a:endParaRPr lang="en-US" dirty="0" smtClean="0">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4171" y="5558971"/>
            <a:ext cx="3497944" cy="1323439"/>
          </a:xfrm>
          <a:prstGeom prst="rect">
            <a:avLst/>
          </a:prstGeom>
          <a:noFill/>
        </p:spPr>
        <p:txBody>
          <a:bodyPr wrap="square" rtlCol="0">
            <a:spAutoFit/>
          </a:bodyPr>
          <a:lstStyle/>
          <a:p>
            <a:pPr algn="r"/>
            <a:r>
              <a:rPr lang="en-US" sz="4000" smtClean="0">
                <a:solidFill>
                  <a:schemeClr val="bg1"/>
                </a:solidFill>
                <a:latin typeface="Century Gothic" pitchFamily="34" charset="0"/>
              </a:rPr>
              <a:t>Here at EPL</a:t>
            </a:r>
          </a:p>
          <a:p>
            <a:pPr algn="r"/>
            <a:endParaRPr lang="en-US" sz="4000" dirty="0">
              <a:solidFill>
                <a:schemeClr val="bg1"/>
              </a:solidFill>
              <a:latin typeface="Century Gothic" pitchFamily="34" charset="0"/>
            </a:endParaRPr>
          </a:p>
        </p:txBody>
      </p:sp>
      <p:sp>
        <p:nvSpPr>
          <p:cNvPr id="3" name="Rectangle 2"/>
          <p:cNvSpPr/>
          <p:nvPr/>
        </p:nvSpPr>
        <p:spPr>
          <a:xfrm>
            <a:off x="965199" y="928914"/>
            <a:ext cx="6839397" cy="3785652"/>
          </a:xfrm>
          <a:prstGeom prst="rect">
            <a:avLst/>
          </a:prstGeom>
        </p:spPr>
        <p:txBody>
          <a:bodyPr wrap="square">
            <a:spAutoFit/>
          </a:bodyPr>
          <a:lstStyle/>
          <a:p>
            <a:r>
              <a:rPr lang="en-US" sz="2400" smtClean="0">
                <a:latin typeface="Century Gothic" pitchFamily="34" charset="0"/>
              </a:rPr>
              <a:t>Facebook is great for connecting with friends, but also can be used as a great promotional tool for a business, organization, or brand</a:t>
            </a:r>
          </a:p>
          <a:p>
            <a:endParaRPr lang="en-US" sz="2400" smtClean="0">
              <a:latin typeface="Century Gothic" pitchFamily="34" charset="0"/>
            </a:endParaRPr>
          </a:p>
          <a:p>
            <a:r>
              <a:rPr lang="en-US" sz="2400" smtClean="0">
                <a:latin typeface="Century Gothic" pitchFamily="34" charset="0"/>
              </a:rPr>
              <a:t>Facebook offers so many services that it can be overwhelming to first-time users, but after a short amount of time, using it becomes second nature </a:t>
            </a:r>
          </a:p>
          <a:p>
            <a:endParaRPr lang="en-US" sz="2400">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9771" y="5558971"/>
            <a:ext cx="4412344" cy="1323439"/>
          </a:xfrm>
          <a:prstGeom prst="rect">
            <a:avLst/>
          </a:prstGeom>
          <a:noFill/>
        </p:spPr>
        <p:txBody>
          <a:bodyPr wrap="square" rtlCol="0">
            <a:spAutoFit/>
          </a:bodyPr>
          <a:lstStyle/>
          <a:p>
            <a:pPr algn="r"/>
            <a:r>
              <a:rPr lang="en-US" sz="4000" smtClean="0">
                <a:solidFill>
                  <a:schemeClr val="bg1"/>
                </a:solidFill>
                <a:latin typeface="Century Gothic" pitchFamily="34" charset="0"/>
              </a:rPr>
              <a:t>Facebook is for?</a:t>
            </a:r>
          </a:p>
          <a:p>
            <a:pPr algn="r"/>
            <a:endParaRPr lang="en-US" sz="4000" dirty="0">
              <a:solidFill>
                <a:schemeClr val="bg1"/>
              </a:solidFill>
              <a:latin typeface="Century Gothic" pitchFamily="34" charset="0"/>
            </a:endParaRPr>
          </a:p>
        </p:txBody>
      </p:sp>
      <p:sp>
        <p:nvSpPr>
          <p:cNvPr id="3" name="TextBox 2"/>
          <p:cNvSpPr txBox="1"/>
          <p:nvPr/>
        </p:nvSpPr>
        <p:spPr>
          <a:xfrm>
            <a:off x="1272251" y="1088571"/>
            <a:ext cx="6764429" cy="3170099"/>
          </a:xfrm>
          <a:prstGeom prst="rect">
            <a:avLst/>
          </a:prstGeom>
          <a:noFill/>
        </p:spPr>
        <p:txBody>
          <a:bodyPr wrap="square" rtlCol="0">
            <a:spAutoFit/>
          </a:bodyPr>
          <a:lstStyle/>
          <a:p>
            <a:pPr>
              <a:buFont typeface="Arial" pitchFamily="34" charset="0"/>
              <a:buChar char="•"/>
            </a:pPr>
            <a:r>
              <a:rPr lang="en-US" sz="2000" dirty="0" smtClean="0">
                <a:latin typeface="Century Gothic" pitchFamily="34" charset="0"/>
              </a:rPr>
              <a:t>Facebook is a great tool for those who want to increase contact with friends, family, and acquaintances </a:t>
            </a:r>
          </a:p>
          <a:p>
            <a:endParaRPr lang="en-US" sz="2000" dirty="0" smtClean="0">
              <a:latin typeface="Century Gothic" pitchFamily="34" charset="0"/>
            </a:endParaRPr>
          </a:p>
          <a:p>
            <a:pPr>
              <a:buFont typeface="Arial" pitchFamily="34" charset="0"/>
              <a:buChar char="•"/>
            </a:pPr>
            <a:r>
              <a:rPr lang="en-US" sz="2000" dirty="0" smtClean="0">
                <a:latin typeface="Century Gothic" pitchFamily="34" charset="0"/>
              </a:rPr>
              <a:t>Facebook is often used for business purposes, allowing for news to be spread easily and rapidly</a:t>
            </a:r>
          </a:p>
          <a:p>
            <a:pPr>
              <a:buFont typeface="Arial" pitchFamily="34" charset="0"/>
              <a:buChar char="•"/>
            </a:pPr>
            <a:endParaRPr lang="en-US" sz="2000" dirty="0" smtClean="0">
              <a:latin typeface="Century Gothic" pitchFamily="34" charset="0"/>
            </a:endParaRPr>
          </a:p>
          <a:p>
            <a:pPr>
              <a:buFont typeface="Arial" pitchFamily="34" charset="0"/>
              <a:buChar char="•"/>
            </a:pPr>
            <a:r>
              <a:rPr lang="en-US" sz="2000" dirty="0" smtClean="0">
                <a:latin typeface="Century Gothic" pitchFamily="34" charset="0"/>
              </a:rPr>
              <a:t>Examples of people you might connect with include: old high school friends, members of a book group, or church congregation </a:t>
            </a: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9771" y="5558971"/>
            <a:ext cx="4412344" cy="1323439"/>
          </a:xfrm>
          <a:prstGeom prst="rect">
            <a:avLst/>
          </a:prstGeom>
          <a:noFill/>
        </p:spPr>
        <p:txBody>
          <a:bodyPr wrap="square" rtlCol="0">
            <a:spAutoFit/>
          </a:bodyPr>
          <a:lstStyle/>
          <a:p>
            <a:pPr algn="r"/>
            <a:r>
              <a:rPr lang="en-US" sz="4000" smtClean="0">
                <a:solidFill>
                  <a:schemeClr val="bg1"/>
                </a:solidFill>
                <a:latin typeface="Century Gothic" pitchFamily="34" charset="0"/>
              </a:rPr>
              <a:t>Signing up</a:t>
            </a:r>
          </a:p>
          <a:p>
            <a:pPr algn="r"/>
            <a:endParaRPr lang="en-US" sz="4000" dirty="0">
              <a:solidFill>
                <a:schemeClr val="bg1"/>
              </a:solidFill>
              <a:latin typeface="Century Gothic" pitchFamily="34" charset="0"/>
            </a:endParaRPr>
          </a:p>
        </p:txBody>
      </p:sp>
      <p:sp>
        <p:nvSpPr>
          <p:cNvPr id="3" name="TextBox 2"/>
          <p:cNvSpPr txBox="1"/>
          <p:nvPr/>
        </p:nvSpPr>
        <p:spPr>
          <a:xfrm>
            <a:off x="1272251" y="1088571"/>
            <a:ext cx="6764429" cy="3477875"/>
          </a:xfrm>
          <a:prstGeom prst="rect">
            <a:avLst/>
          </a:prstGeom>
          <a:noFill/>
        </p:spPr>
        <p:txBody>
          <a:bodyPr wrap="square" rtlCol="0">
            <a:spAutoFit/>
          </a:bodyPr>
          <a:lstStyle/>
          <a:p>
            <a:r>
              <a:rPr lang="en-US" sz="2000" smtClean="0">
                <a:latin typeface="Century Gothic" pitchFamily="34" charset="0"/>
              </a:rPr>
              <a:t>To sign up for a facebook account you’ll need:</a:t>
            </a:r>
            <a:endParaRPr lang="en-US" sz="2000" dirty="0" smtClean="0">
              <a:latin typeface="Century Gothic" pitchFamily="34" charset="0"/>
            </a:endParaRPr>
          </a:p>
          <a:p>
            <a:pPr marL="457200" indent="-457200">
              <a:buFont typeface="+mj-lt"/>
              <a:buAutoNum type="arabicPeriod"/>
            </a:pPr>
            <a:r>
              <a:rPr lang="en-US" sz="2000" smtClean="0">
                <a:latin typeface="Century Gothic" pitchFamily="34" charset="0"/>
              </a:rPr>
              <a:t>An email address</a:t>
            </a:r>
          </a:p>
          <a:p>
            <a:pPr marL="457200" indent="-457200">
              <a:buFont typeface="+mj-lt"/>
              <a:buAutoNum type="arabicPeriod"/>
            </a:pPr>
            <a:r>
              <a:rPr lang="en-US" sz="2000" smtClean="0">
                <a:latin typeface="Century Gothic" pitchFamily="34" charset="0"/>
              </a:rPr>
              <a:t>A phone you have access to while on the internet</a:t>
            </a:r>
          </a:p>
          <a:p>
            <a:endParaRPr lang="en-US" sz="2000" smtClean="0">
              <a:latin typeface="Century Gothic" pitchFamily="34" charset="0"/>
            </a:endParaRPr>
          </a:p>
          <a:p>
            <a:endParaRPr lang="en-US" sz="2000" smtClean="0">
              <a:latin typeface="Century Gothic" pitchFamily="34" charset="0"/>
            </a:endParaRPr>
          </a:p>
          <a:p>
            <a:r>
              <a:rPr lang="en-US" sz="2000" smtClean="0">
                <a:latin typeface="Century Gothic" pitchFamily="34" charset="0"/>
              </a:rPr>
              <a:t>Following  filling out the initial information,  facebook will try to connect you to friends through your email address and your phone (mobile) </a:t>
            </a:r>
            <a:r>
              <a:rPr lang="en-US" sz="2000" b="1" smtClean="0">
                <a:latin typeface="Century Gothic" pitchFamily="34" charset="0"/>
              </a:rPr>
              <a:t>-- feel free to skip these steps if not interested.</a:t>
            </a:r>
          </a:p>
          <a:p>
            <a:endParaRPr lang="en-US" sz="2000" dirty="0" smtClean="0">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4171" y="5558971"/>
            <a:ext cx="3497944" cy="707886"/>
          </a:xfrm>
          <a:prstGeom prst="rect">
            <a:avLst/>
          </a:prstGeom>
          <a:noFill/>
        </p:spPr>
        <p:txBody>
          <a:bodyPr wrap="square" rtlCol="0">
            <a:spAutoFit/>
          </a:bodyPr>
          <a:lstStyle/>
          <a:p>
            <a:pPr algn="r"/>
            <a:r>
              <a:rPr lang="en-US" sz="4000" smtClean="0">
                <a:solidFill>
                  <a:schemeClr val="bg1"/>
                </a:solidFill>
                <a:latin typeface="Century Gothic" pitchFamily="34" charset="0"/>
              </a:rPr>
              <a:t>Layout</a:t>
            </a:r>
            <a:endParaRPr lang="en-US" sz="4000" dirty="0">
              <a:solidFill>
                <a:schemeClr val="bg1"/>
              </a:solidFill>
              <a:latin typeface="Century Gothic" pitchFamily="34" charset="0"/>
            </a:endParaRPr>
          </a:p>
        </p:txBody>
      </p:sp>
      <p:pic>
        <p:nvPicPr>
          <p:cNvPr id="3" name="Picture 2"/>
          <p:cNvPicPr>
            <a:picLocks noChangeAspect="1" noChangeArrowheads="1"/>
          </p:cNvPicPr>
          <p:nvPr/>
        </p:nvPicPr>
        <p:blipFill>
          <a:blip r:embed="rId2"/>
          <a:srcRect l="17912" r="20769" b="19949"/>
          <a:stretch>
            <a:fillRect/>
          </a:stretch>
        </p:blipFill>
        <p:spPr bwMode="auto">
          <a:xfrm>
            <a:off x="1228396" y="0"/>
            <a:ext cx="6290442" cy="5132561"/>
          </a:xfrm>
          <a:prstGeom prst="rect">
            <a:avLst/>
          </a:prstGeom>
          <a:noFill/>
          <a:ln w="9525">
            <a:noFill/>
            <a:miter lim="800000"/>
            <a:headEnd/>
            <a:tailEnd/>
          </a:ln>
        </p:spPr>
      </p:pic>
      <p:cxnSp>
        <p:nvCxnSpPr>
          <p:cNvPr id="6" name="Straight Arrow Connector 5"/>
          <p:cNvCxnSpPr/>
          <p:nvPr/>
        </p:nvCxnSpPr>
        <p:spPr>
          <a:xfrm flipV="1">
            <a:off x="663465" y="2112579"/>
            <a:ext cx="758935" cy="378373"/>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a:off x="617483" y="804761"/>
            <a:ext cx="804917"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5254171" y="618187"/>
            <a:ext cx="283744" cy="849646"/>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39986" y="2490952"/>
            <a:ext cx="1182414" cy="584775"/>
          </a:xfrm>
          <a:prstGeom prst="rect">
            <a:avLst/>
          </a:prstGeom>
          <a:noFill/>
        </p:spPr>
        <p:txBody>
          <a:bodyPr wrap="square" rtlCol="0">
            <a:spAutoFit/>
          </a:bodyPr>
          <a:lstStyle/>
          <a:p>
            <a:r>
              <a:rPr lang="en-US" sz="1600" dirty="0" smtClean="0"/>
              <a:t>Menu</a:t>
            </a:r>
          </a:p>
          <a:p>
            <a:r>
              <a:rPr lang="en-US" sz="1600" dirty="0" smtClean="0"/>
              <a:t>‘favorites’</a:t>
            </a:r>
            <a:endParaRPr lang="en-US" sz="1600" dirty="0"/>
          </a:p>
        </p:txBody>
      </p:sp>
      <p:sp>
        <p:nvSpPr>
          <p:cNvPr id="10" name="TextBox 9"/>
          <p:cNvSpPr txBox="1"/>
          <p:nvPr/>
        </p:nvSpPr>
        <p:spPr>
          <a:xfrm>
            <a:off x="31531" y="435429"/>
            <a:ext cx="1150883" cy="369332"/>
          </a:xfrm>
          <a:prstGeom prst="rect">
            <a:avLst/>
          </a:prstGeom>
          <a:noFill/>
        </p:spPr>
        <p:txBody>
          <a:bodyPr wrap="square" rtlCol="0">
            <a:spAutoFit/>
          </a:bodyPr>
          <a:lstStyle/>
          <a:p>
            <a:r>
              <a:rPr lang="en-US" dirty="0" smtClean="0"/>
              <a:t>My Profile</a:t>
            </a:r>
            <a:endParaRPr lang="en-US" dirty="0"/>
          </a:p>
        </p:txBody>
      </p:sp>
      <p:sp>
        <p:nvSpPr>
          <p:cNvPr id="11" name="TextBox 10"/>
          <p:cNvSpPr txBox="1"/>
          <p:nvPr/>
        </p:nvSpPr>
        <p:spPr>
          <a:xfrm>
            <a:off x="4676082" y="1467833"/>
            <a:ext cx="3600815" cy="307777"/>
          </a:xfrm>
          <a:prstGeom prst="rect">
            <a:avLst/>
          </a:prstGeom>
          <a:noFill/>
        </p:spPr>
        <p:txBody>
          <a:bodyPr wrap="square" rtlCol="0">
            <a:spAutoFit/>
          </a:bodyPr>
          <a:lstStyle/>
          <a:p>
            <a:r>
              <a:rPr lang="en-US" sz="1400" smtClean="0"/>
              <a:t>Friending, </a:t>
            </a:r>
            <a:r>
              <a:rPr lang="en-US" sz="1400" dirty="0" smtClean="0"/>
              <a:t>Messages and Notifications</a:t>
            </a:r>
            <a:endParaRPr lang="en-US" sz="1400" dirty="0"/>
          </a:p>
        </p:txBody>
      </p:sp>
      <p:sp>
        <p:nvSpPr>
          <p:cNvPr id="12" name="TextBox 11"/>
          <p:cNvSpPr txBox="1"/>
          <p:nvPr/>
        </p:nvSpPr>
        <p:spPr>
          <a:xfrm>
            <a:off x="6716110" y="4615934"/>
            <a:ext cx="1284889" cy="369332"/>
          </a:xfrm>
          <a:prstGeom prst="rect">
            <a:avLst/>
          </a:prstGeom>
          <a:noFill/>
        </p:spPr>
        <p:txBody>
          <a:bodyPr wrap="square" rtlCol="0">
            <a:spAutoFit/>
          </a:bodyPr>
          <a:lstStyle/>
          <a:p>
            <a:r>
              <a:rPr lang="en-US" dirty="0" smtClean="0"/>
              <a:t>Newsfeed</a:t>
            </a:r>
            <a:endParaRPr lang="en-US" dirty="0"/>
          </a:p>
        </p:txBody>
      </p:sp>
      <p:cxnSp>
        <p:nvCxnSpPr>
          <p:cNvPr id="13" name="Straight Arrow Connector 12"/>
          <p:cNvCxnSpPr/>
          <p:nvPr/>
        </p:nvCxnSpPr>
        <p:spPr>
          <a:xfrm flipH="1" flipV="1">
            <a:off x="5155324" y="3284113"/>
            <a:ext cx="1560787" cy="15164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54171" y="5558971"/>
            <a:ext cx="3497944" cy="707886"/>
          </a:xfrm>
          <a:prstGeom prst="rect">
            <a:avLst/>
          </a:prstGeom>
          <a:noFill/>
        </p:spPr>
        <p:txBody>
          <a:bodyPr wrap="square" rtlCol="0">
            <a:spAutoFit/>
          </a:bodyPr>
          <a:lstStyle/>
          <a:p>
            <a:pPr algn="r"/>
            <a:r>
              <a:rPr lang="en-US" sz="4000" smtClean="0">
                <a:solidFill>
                  <a:schemeClr val="bg1"/>
                </a:solidFill>
                <a:latin typeface="Century Gothic" pitchFamily="34" charset="0"/>
              </a:rPr>
              <a:t>Newsfeed</a:t>
            </a:r>
            <a:endParaRPr lang="en-US" sz="4000" dirty="0">
              <a:solidFill>
                <a:schemeClr val="bg1"/>
              </a:solidFill>
              <a:latin typeface="Century Gothic" pitchFamily="34" charset="0"/>
            </a:endParaRPr>
          </a:p>
        </p:txBody>
      </p:sp>
      <p:pic>
        <p:nvPicPr>
          <p:cNvPr id="3" name="Picture 2"/>
          <p:cNvPicPr>
            <a:picLocks noChangeAspect="1" noChangeArrowheads="1"/>
          </p:cNvPicPr>
          <p:nvPr/>
        </p:nvPicPr>
        <p:blipFill>
          <a:blip r:embed="rId2"/>
          <a:srcRect l="31423" r="36062" b="19949"/>
          <a:stretch>
            <a:fillRect/>
          </a:stretch>
        </p:blipFill>
        <p:spPr bwMode="auto">
          <a:xfrm>
            <a:off x="528034" y="154546"/>
            <a:ext cx="3335628" cy="5132561"/>
          </a:xfrm>
          <a:prstGeom prst="rect">
            <a:avLst/>
          </a:prstGeom>
          <a:noFill/>
          <a:ln w="9525">
            <a:noFill/>
            <a:miter lim="800000"/>
            <a:headEnd/>
            <a:tailEnd/>
          </a:ln>
        </p:spPr>
      </p:pic>
      <p:sp>
        <p:nvSpPr>
          <p:cNvPr id="13" name="TextBox 12"/>
          <p:cNvSpPr txBox="1"/>
          <p:nvPr/>
        </p:nvSpPr>
        <p:spPr>
          <a:xfrm>
            <a:off x="5254171" y="631065"/>
            <a:ext cx="3271643" cy="4247317"/>
          </a:xfrm>
          <a:prstGeom prst="rect">
            <a:avLst/>
          </a:prstGeom>
          <a:noFill/>
        </p:spPr>
        <p:txBody>
          <a:bodyPr wrap="square" rtlCol="0">
            <a:spAutoFit/>
          </a:bodyPr>
          <a:lstStyle/>
          <a:p>
            <a:r>
              <a:rPr lang="en-US" smtClean="0">
                <a:latin typeface="Century Gothic" pitchFamily="34" charset="0"/>
              </a:rPr>
              <a:t>Your newsfeed is the default view of facebook when opened. </a:t>
            </a:r>
          </a:p>
          <a:p>
            <a:endParaRPr lang="en-US" smtClean="0">
              <a:latin typeface="Century Gothic" pitchFamily="34" charset="0"/>
            </a:endParaRPr>
          </a:p>
          <a:p>
            <a:r>
              <a:rPr lang="en-US" smtClean="0">
                <a:latin typeface="Century Gothic" pitchFamily="34" charset="0"/>
              </a:rPr>
              <a:t>The center portion of the screen will display the activity of facebook friends and organizations. The more popular a post is, the more likely it will show up in other feeds. </a:t>
            </a:r>
          </a:p>
          <a:p>
            <a:endParaRPr lang="en-US" smtClean="0">
              <a:latin typeface="Century Gothic" pitchFamily="34" charset="0"/>
            </a:endParaRPr>
          </a:p>
          <a:p>
            <a:r>
              <a:rPr lang="en-US" smtClean="0">
                <a:latin typeface="Century Gothic" pitchFamily="34" charset="0"/>
              </a:rPr>
              <a:t>Also of note, facebook has recently added advertising into the feed itself.</a:t>
            </a:r>
            <a:endParaRPr lang="en-US">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01144" y="5558971"/>
            <a:ext cx="5050972" cy="707886"/>
          </a:xfrm>
          <a:prstGeom prst="rect">
            <a:avLst/>
          </a:prstGeom>
          <a:noFill/>
        </p:spPr>
        <p:txBody>
          <a:bodyPr wrap="square" rtlCol="0">
            <a:spAutoFit/>
          </a:bodyPr>
          <a:lstStyle/>
          <a:p>
            <a:pPr algn="r"/>
            <a:r>
              <a:rPr lang="en-US" sz="4000" smtClean="0">
                <a:solidFill>
                  <a:schemeClr val="bg1"/>
                </a:solidFill>
                <a:latin typeface="Century Gothic" pitchFamily="34" charset="0"/>
              </a:rPr>
              <a:t>Editing your Profile</a:t>
            </a:r>
            <a:endParaRPr lang="en-US" sz="4000" dirty="0">
              <a:solidFill>
                <a:schemeClr val="bg1"/>
              </a:solidFill>
              <a:latin typeface="Century Gothic" pitchFamily="34" charset="0"/>
            </a:endParaRPr>
          </a:p>
        </p:txBody>
      </p:sp>
      <p:pic>
        <p:nvPicPr>
          <p:cNvPr id="3" name="Picture 2"/>
          <p:cNvPicPr>
            <a:picLocks noChangeAspect="1" noChangeArrowheads="1"/>
          </p:cNvPicPr>
          <p:nvPr/>
        </p:nvPicPr>
        <p:blipFill>
          <a:blip r:embed="rId2"/>
          <a:srcRect l="20345" t="5107" r="28463" b="25861"/>
          <a:stretch>
            <a:fillRect/>
          </a:stretch>
        </p:blipFill>
        <p:spPr bwMode="auto">
          <a:xfrm>
            <a:off x="3402204" y="364707"/>
            <a:ext cx="5349912" cy="4508956"/>
          </a:xfrm>
          <a:prstGeom prst="rect">
            <a:avLst/>
          </a:prstGeom>
          <a:noFill/>
          <a:ln w="9525">
            <a:noFill/>
            <a:miter lim="800000"/>
            <a:headEnd/>
            <a:tailEnd/>
          </a:ln>
        </p:spPr>
      </p:pic>
      <p:sp>
        <p:nvSpPr>
          <p:cNvPr id="5" name="TextBox 4"/>
          <p:cNvSpPr txBox="1"/>
          <p:nvPr/>
        </p:nvSpPr>
        <p:spPr>
          <a:xfrm>
            <a:off x="334851" y="1068946"/>
            <a:ext cx="2743200" cy="3477875"/>
          </a:xfrm>
          <a:prstGeom prst="rect">
            <a:avLst/>
          </a:prstGeom>
          <a:noFill/>
        </p:spPr>
        <p:txBody>
          <a:bodyPr wrap="square" rtlCol="0">
            <a:spAutoFit/>
          </a:bodyPr>
          <a:lstStyle/>
          <a:p>
            <a:r>
              <a:rPr lang="en-US" sz="2000" smtClean="0">
                <a:latin typeface="Century Gothic" pitchFamily="34" charset="0"/>
              </a:rPr>
              <a:t>To start editing a profile, hit the update info in the top right corner.</a:t>
            </a:r>
          </a:p>
          <a:p>
            <a:endParaRPr lang="en-US" sz="2000" smtClean="0">
              <a:latin typeface="Century Gothic" pitchFamily="34" charset="0"/>
            </a:endParaRPr>
          </a:p>
          <a:p>
            <a:r>
              <a:rPr lang="en-US" sz="2000" smtClean="0">
                <a:latin typeface="Century Gothic" pitchFamily="34" charset="0"/>
              </a:rPr>
              <a:t>To change or edit a profile picture or cover, hover over the picture itself to bring up these options.</a:t>
            </a:r>
            <a:endParaRPr lang="en-US" sz="2000">
              <a:latin typeface="Century Gothic" pitchFamily="34" charset="0"/>
            </a:endParaRPr>
          </a:p>
        </p:txBody>
      </p:sp>
    </p:spTree>
    <p:extLst>
      <p:ext uri="{BB962C8B-B14F-4D97-AF65-F5344CB8AC3E}">
        <p14:creationId xmlns:p14="http://schemas.microsoft.com/office/powerpoint/2010/main" val="21742374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1617</TotalTime>
  <Words>699</Words>
  <Application>Microsoft Office PowerPoint</Application>
  <PresentationFormat>On-screen Show (4:3)</PresentationFormat>
  <Paragraphs>111</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Elmhurst Public Library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Elmhurst Public Library</dc:creator>
  <cp:lastModifiedBy>Adult Services</cp:lastModifiedBy>
  <cp:revision>74</cp:revision>
  <dcterms:created xsi:type="dcterms:W3CDTF">2014-02-10T18:46:12Z</dcterms:created>
  <dcterms:modified xsi:type="dcterms:W3CDTF">2014-11-28T16:11:57Z</dcterms:modified>
</cp:coreProperties>
</file>