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1"/>
  </p:notesMasterIdLst>
  <p:handoutMasterIdLst>
    <p:handoutMasterId r:id="rId22"/>
  </p:handoutMasterIdLst>
  <p:sldIdLst>
    <p:sldId id="256" r:id="rId5"/>
    <p:sldId id="262" r:id="rId6"/>
    <p:sldId id="263" r:id="rId7"/>
    <p:sldId id="289" r:id="rId8"/>
    <p:sldId id="290" r:id="rId9"/>
    <p:sldId id="268" r:id="rId10"/>
    <p:sldId id="285" r:id="rId11"/>
    <p:sldId id="286" r:id="rId12"/>
    <p:sldId id="287" r:id="rId13"/>
    <p:sldId id="288" r:id="rId14"/>
    <p:sldId id="294" r:id="rId15"/>
    <p:sldId id="291" r:id="rId16"/>
    <p:sldId id="292" r:id="rId17"/>
    <p:sldId id="269" r:id="rId18"/>
    <p:sldId id="283" r:id="rId19"/>
    <p:sldId id="293" r:id="rId20"/>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60F"/>
    <a:srgbClr val="B5BF00"/>
    <a:srgbClr val="CC09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1249" autoAdjust="0"/>
    <p:restoredTop sz="84307" autoAdjust="0"/>
  </p:normalViewPr>
  <p:slideViewPr>
    <p:cSldViewPr>
      <p:cViewPr varScale="1">
        <p:scale>
          <a:sx n="166" d="100"/>
          <a:sy n="166" d="100"/>
        </p:scale>
        <p:origin x="-120" y="-81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48"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03F8D35-BF80-4A72-922A-DCF8ED6115FA}" type="slidenum">
              <a:rPr lang="en-US"/>
              <a:pPr>
                <a:defRPr/>
              </a:pPr>
              <a:t>‹#›</a:t>
            </a:fld>
            <a:endParaRPr lang="en-US"/>
          </a:p>
        </p:txBody>
      </p:sp>
    </p:spTree>
    <p:extLst>
      <p:ext uri="{BB962C8B-B14F-4D97-AF65-F5344CB8AC3E}">
        <p14:creationId xmlns:p14="http://schemas.microsoft.com/office/powerpoint/2010/main" val="744625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0A759EF-4A67-417A-B3B2-800899852404}" type="datetimeFigureOut">
              <a:rPr lang="en-US"/>
              <a:pPr>
                <a:defRPr/>
              </a:pPr>
              <a:t>9/22/15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B0A6D2F-B1FE-45DF-A6F5-A7AECCBF3266}" type="slidenum">
              <a:rPr lang="en-US"/>
              <a:pPr>
                <a:defRPr/>
              </a:pPr>
              <a:t>‹#›</a:t>
            </a:fld>
            <a:endParaRPr lang="en-US"/>
          </a:p>
        </p:txBody>
      </p:sp>
    </p:spTree>
    <p:extLst>
      <p:ext uri="{BB962C8B-B14F-4D97-AF65-F5344CB8AC3E}">
        <p14:creationId xmlns:p14="http://schemas.microsoft.com/office/powerpoint/2010/main" val="8240858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EB0561-C8A7-4F4F-BC1A-D62332345141}" type="slidenum">
              <a:rPr lang="en-US" smtClean="0"/>
              <a:pPr/>
              <a:t>1</a:t>
            </a:fld>
            <a:endParaRPr lang="en-US" smtClean="0"/>
          </a:p>
        </p:txBody>
      </p:sp>
    </p:spTree>
    <p:extLst>
      <p:ext uri="{BB962C8B-B14F-4D97-AF65-F5344CB8AC3E}">
        <p14:creationId xmlns:p14="http://schemas.microsoft.com/office/powerpoint/2010/main" val="3460981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B0A6D2F-B1FE-45DF-A6F5-A7AECCBF3266}" type="slidenum">
              <a:rPr lang="en-US" smtClean="0"/>
              <a:pPr>
                <a:defRPr/>
              </a:pPr>
              <a:t>15</a:t>
            </a:fld>
            <a:endParaRPr lang="en-US"/>
          </a:p>
        </p:txBody>
      </p:sp>
    </p:spTree>
    <p:extLst>
      <p:ext uri="{BB962C8B-B14F-4D97-AF65-F5344CB8AC3E}">
        <p14:creationId xmlns:p14="http://schemas.microsoft.com/office/powerpoint/2010/main" val="272016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B1644-4FD8-49FE-AEA8-C5A304DC95C5}" type="slidenum">
              <a:rPr lang="en-US" smtClean="0"/>
              <a:pPr/>
              <a:t>2</a:t>
            </a:fld>
            <a:endParaRPr lang="en-US" smtClean="0"/>
          </a:p>
        </p:txBody>
      </p:sp>
    </p:spTree>
    <p:extLst>
      <p:ext uri="{BB962C8B-B14F-4D97-AF65-F5344CB8AC3E}">
        <p14:creationId xmlns:p14="http://schemas.microsoft.com/office/powerpoint/2010/main" val="3363277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9D8FDA-FB0C-432E-B81B-42696EDBA81A}" type="slidenum">
              <a:rPr lang="en-US" smtClean="0"/>
              <a:pPr/>
              <a:t>3</a:t>
            </a:fld>
            <a:endParaRPr lang="en-US" smtClean="0"/>
          </a:p>
        </p:txBody>
      </p:sp>
    </p:spTree>
    <p:extLst>
      <p:ext uri="{BB962C8B-B14F-4D97-AF65-F5344CB8AC3E}">
        <p14:creationId xmlns:p14="http://schemas.microsoft.com/office/powerpoint/2010/main" val="3337421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None/>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5BE2D-0B03-4921-BB74-130750390E82}" type="slidenum">
              <a:rPr lang="en-US" smtClean="0"/>
              <a:pPr/>
              <a:t>6</a:t>
            </a:fld>
            <a:endParaRPr lang="en-US" smtClean="0"/>
          </a:p>
        </p:txBody>
      </p:sp>
    </p:spTree>
    <p:extLst>
      <p:ext uri="{BB962C8B-B14F-4D97-AF65-F5344CB8AC3E}">
        <p14:creationId xmlns:p14="http://schemas.microsoft.com/office/powerpoint/2010/main" val="19613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None/>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5BE2D-0B03-4921-BB74-130750390E82}" type="slidenum">
              <a:rPr lang="en-US" smtClean="0"/>
              <a:pPr/>
              <a:t>7</a:t>
            </a:fld>
            <a:endParaRPr lang="en-US" smtClean="0"/>
          </a:p>
        </p:txBody>
      </p:sp>
    </p:spTree>
    <p:extLst>
      <p:ext uri="{BB962C8B-B14F-4D97-AF65-F5344CB8AC3E}">
        <p14:creationId xmlns:p14="http://schemas.microsoft.com/office/powerpoint/2010/main" val="3173199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None/>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5BE2D-0B03-4921-BB74-130750390E82}" type="slidenum">
              <a:rPr lang="en-US" smtClean="0"/>
              <a:pPr/>
              <a:t>8</a:t>
            </a:fld>
            <a:endParaRPr lang="en-US" smtClean="0"/>
          </a:p>
        </p:txBody>
      </p:sp>
    </p:spTree>
    <p:extLst>
      <p:ext uri="{BB962C8B-B14F-4D97-AF65-F5344CB8AC3E}">
        <p14:creationId xmlns:p14="http://schemas.microsoft.com/office/powerpoint/2010/main" val="2122718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None/>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5BE2D-0B03-4921-BB74-130750390E82}" type="slidenum">
              <a:rPr lang="en-US" smtClean="0"/>
              <a:pPr/>
              <a:t>9</a:t>
            </a:fld>
            <a:endParaRPr lang="en-US" smtClean="0"/>
          </a:p>
        </p:txBody>
      </p:sp>
    </p:spTree>
    <p:extLst>
      <p:ext uri="{BB962C8B-B14F-4D97-AF65-F5344CB8AC3E}">
        <p14:creationId xmlns:p14="http://schemas.microsoft.com/office/powerpoint/2010/main" val="80138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None/>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5BE2D-0B03-4921-BB74-130750390E82}" type="slidenum">
              <a:rPr lang="en-US" smtClean="0"/>
              <a:pPr/>
              <a:t>10</a:t>
            </a:fld>
            <a:endParaRPr lang="en-US" smtClean="0"/>
          </a:p>
        </p:txBody>
      </p:sp>
    </p:spTree>
    <p:extLst>
      <p:ext uri="{BB962C8B-B14F-4D97-AF65-F5344CB8AC3E}">
        <p14:creationId xmlns:p14="http://schemas.microsoft.com/office/powerpoint/2010/main" val="52310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 typeface="Arial" charset="0"/>
              <a:buNone/>
            </a:pP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45BE2D-0B03-4921-BB74-130750390E82}" type="slidenum">
              <a:rPr lang="en-US" smtClean="0"/>
              <a:pPr/>
              <a:t>14</a:t>
            </a:fld>
            <a:endParaRPr lang="en-US" smtClean="0"/>
          </a:p>
        </p:txBody>
      </p:sp>
    </p:spTree>
    <p:extLst>
      <p:ext uri="{BB962C8B-B14F-4D97-AF65-F5344CB8AC3E}">
        <p14:creationId xmlns:p14="http://schemas.microsoft.com/office/powerpoint/2010/main" val="23232601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roQuest_ppt"/>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13" descr="17"/>
          <p:cNvPicPr>
            <a:picLocks noChangeAspect="1" noChangeArrowheads="1"/>
          </p:cNvPicPr>
          <p:nvPr userDrawn="1"/>
        </p:nvPicPr>
        <p:blipFill>
          <a:blip r:embed="rId3" cstate="print"/>
          <a:srcRect/>
          <a:stretch>
            <a:fillRect/>
          </a:stretch>
        </p:blipFill>
        <p:spPr bwMode="auto">
          <a:xfrm>
            <a:off x="0" y="2743200"/>
            <a:ext cx="914400" cy="914400"/>
          </a:xfrm>
          <a:prstGeom prst="rect">
            <a:avLst/>
          </a:prstGeom>
          <a:noFill/>
          <a:ln w="9525">
            <a:noFill/>
            <a:miter lim="800000"/>
            <a:headEnd/>
            <a:tailEnd/>
          </a:ln>
        </p:spPr>
      </p:pic>
      <p:pic>
        <p:nvPicPr>
          <p:cNvPr id="6" name="Picture 14" descr="19"/>
          <p:cNvPicPr>
            <a:picLocks noChangeAspect="1" noChangeArrowheads="1"/>
          </p:cNvPicPr>
          <p:nvPr userDrawn="1"/>
        </p:nvPicPr>
        <p:blipFill>
          <a:blip r:embed="rId4" cstate="print"/>
          <a:srcRect/>
          <a:stretch>
            <a:fillRect/>
          </a:stretch>
        </p:blipFill>
        <p:spPr bwMode="auto">
          <a:xfrm>
            <a:off x="914400" y="2743200"/>
            <a:ext cx="914400" cy="914400"/>
          </a:xfrm>
          <a:prstGeom prst="rect">
            <a:avLst/>
          </a:prstGeom>
          <a:noFill/>
          <a:ln w="9525">
            <a:noFill/>
            <a:miter lim="800000"/>
            <a:headEnd/>
            <a:tailEnd/>
          </a:ln>
        </p:spPr>
      </p:pic>
      <p:pic>
        <p:nvPicPr>
          <p:cNvPr id="7" name="Picture 15" descr="20"/>
          <p:cNvPicPr>
            <a:picLocks noChangeAspect="1" noChangeArrowheads="1"/>
          </p:cNvPicPr>
          <p:nvPr userDrawn="1"/>
        </p:nvPicPr>
        <p:blipFill>
          <a:blip r:embed="rId5" cstate="print"/>
          <a:srcRect/>
          <a:stretch>
            <a:fillRect/>
          </a:stretch>
        </p:blipFill>
        <p:spPr bwMode="auto">
          <a:xfrm>
            <a:off x="1828800" y="2743200"/>
            <a:ext cx="914400" cy="914400"/>
          </a:xfrm>
          <a:prstGeom prst="rect">
            <a:avLst/>
          </a:prstGeom>
          <a:noFill/>
          <a:ln w="9525">
            <a:noFill/>
            <a:miter lim="800000"/>
            <a:headEnd/>
            <a:tailEnd/>
          </a:ln>
        </p:spPr>
      </p:pic>
      <p:pic>
        <p:nvPicPr>
          <p:cNvPr id="8" name="Picture 16" descr="21"/>
          <p:cNvPicPr>
            <a:picLocks noChangeAspect="1" noChangeArrowheads="1"/>
          </p:cNvPicPr>
          <p:nvPr userDrawn="1"/>
        </p:nvPicPr>
        <p:blipFill>
          <a:blip r:embed="rId6" cstate="print"/>
          <a:srcRect/>
          <a:stretch>
            <a:fillRect/>
          </a:stretch>
        </p:blipFill>
        <p:spPr bwMode="auto">
          <a:xfrm>
            <a:off x="7315200" y="2744788"/>
            <a:ext cx="914400" cy="912812"/>
          </a:xfrm>
          <a:prstGeom prst="rect">
            <a:avLst/>
          </a:prstGeom>
          <a:noFill/>
          <a:ln w="9525">
            <a:noFill/>
            <a:miter lim="800000"/>
            <a:headEnd/>
            <a:tailEnd/>
          </a:ln>
        </p:spPr>
      </p:pic>
      <p:pic>
        <p:nvPicPr>
          <p:cNvPr id="9" name="Picture 17" descr="22"/>
          <p:cNvPicPr>
            <a:picLocks noChangeAspect="1" noChangeArrowheads="1"/>
          </p:cNvPicPr>
          <p:nvPr userDrawn="1"/>
        </p:nvPicPr>
        <p:blipFill>
          <a:blip r:embed="rId7" cstate="print"/>
          <a:srcRect/>
          <a:stretch>
            <a:fillRect/>
          </a:stretch>
        </p:blipFill>
        <p:spPr bwMode="auto">
          <a:xfrm>
            <a:off x="8229600" y="2743200"/>
            <a:ext cx="914400" cy="914400"/>
          </a:xfrm>
          <a:prstGeom prst="rect">
            <a:avLst/>
          </a:prstGeom>
          <a:noFill/>
          <a:ln w="9525">
            <a:noFill/>
            <a:miter lim="800000"/>
            <a:headEnd/>
            <a:tailEnd/>
          </a:ln>
        </p:spPr>
      </p:pic>
      <p:pic>
        <p:nvPicPr>
          <p:cNvPr id="10" name="Picture 18" descr="23"/>
          <p:cNvPicPr>
            <a:picLocks noChangeAspect="1" noChangeArrowheads="1"/>
          </p:cNvPicPr>
          <p:nvPr userDrawn="1"/>
        </p:nvPicPr>
        <p:blipFill>
          <a:blip r:embed="rId8" cstate="print"/>
          <a:srcRect/>
          <a:stretch>
            <a:fillRect/>
          </a:stretch>
        </p:blipFill>
        <p:spPr bwMode="auto">
          <a:xfrm>
            <a:off x="6400800" y="2743200"/>
            <a:ext cx="914400" cy="914400"/>
          </a:xfrm>
          <a:prstGeom prst="rect">
            <a:avLst/>
          </a:prstGeom>
          <a:noFill/>
          <a:ln w="9525">
            <a:noFill/>
            <a:miter lim="800000"/>
            <a:headEnd/>
            <a:tailEnd/>
          </a:ln>
        </p:spPr>
      </p:pic>
      <p:sp>
        <p:nvSpPr>
          <p:cNvPr id="4106" name="Rectangle 10"/>
          <p:cNvSpPr>
            <a:spLocks noGrp="1" noChangeArrowheads="1"/>
          </p:cNvSpPr>
          <p:nvPr>
            <p:ph type="ctrTitle" sz="quarter"/>
          </p:nvPr>
        </p:nvSpPr>
        <p:spPr>
          <a:xfrm>
            <a:off x="685800" y="4648200"/>
            <a:ext cx="7772400" cy="914400"/>
          </a:xfrm>
        </p:spPr>
        <p:txBody>
          <a:bodyPr/>
          <a:lstStyle>
            <a:lvl1pPr algn="ctr">
              <a:defRPr sz="2400"/>
            </a:lvl1pPr>
          </a:lstStyle>
          <a:p>
            <a:r>
              <a:rPr lang="en-US"/>
              <a:t>Click to edit Master title style</a:t>
            </a:r>
          </a:p>
        </p:txBody>
      </p:sp>
      <p:sp>
        <p:nvSpPr>
          <p:cNvPr id="4107" name="Rectangle 11"/>
          <p:cNvSpPr>
            <a:spLocks noGrp="1" noChangeArrowheads="1"/>
          </p:cNvSpPr>
          <p:nvPr>
            <p:ph type="subTitle" sz="quarter" idx="1"/>
          </p:nvPr>
        </p:nvSpPr>
        <p:spPr>
          <a:xfrm>
            <a:off x="1371600" y="6096000"/>
            <a:ext cx="6400800" cy="228600"/>
          </a:xfrm>
        </p:spPr>
        <p:txBody>
          <a:bodyPr/>
          <a:lstStyle>
            <a:lvl1pPr marL="0" indent="0" algn="ctr">
              <a:buFont typeface="Wingdings" pitchFamily="28" charset="2"/>
              <a:buNone/>
              <a:defRPr sz="12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AF88554-51DC-41F7-9187-27B1888A2D2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5962650" cy="591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DFD9D34-6C91-4585-9BD1-F6992A8C768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136B87E6-F1CF-4EFF-A5EB-AE71A4C4BD5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BC241B96-59A4-4969-BE07-7CE587482DA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23988"/>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988"/>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99C4E88-D1AB-4EE4-97AA-9C91BAC02A4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D5ED4B43-75D5-44B7-AF5C-C4DEFD5BD1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9FA848C-BAE0-4D15-BBD2-473215C1EDD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D4C8637C-61FC-4A81-A1B0-70ABE8C0BE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7618402-A311-469A-9FA6-3381D72579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E234AB77-1713-439A-84AE-E120838A65E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roQuest_Brand_PPT_20093"/>
          <p:cNvPicPr>
            <a:picLocks noChangeAspect="1" noChangeArrowheads="1"/>
          </p:cNvPicPr>
          <p:nvPr userDrawn="1"/>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4800" y="15240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423988"/>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762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defRPr>
            </a:lvl1pPr>
          </a:lstStyle>
          <a:p>
            <a:pPr>
              <a:defRPr/>
            </a:pPr>
            <a:endParaRPr lang="en-US"/>
          </a:p>
        </p:txBody>
      </p:sp>
      <p:sp>
        <p:nvSpPr>
          <p:cNvPr id="1030" name="Rectangle 6"/>
          <p:cNvSpPr>
            <a:spLocks noGrp="1" noChangeArrowheads="1"/>
          </p:cNvSpPr>
          <p:nvPr>
            <p:ph type="sldNum" sz="quarter" idx="4"/>
          </p:nvPr>
        </p:nvSpPr>
        <p:spPr bwMode="auto">
          <a:xfrm>
            <a:off x="7162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bg1"/>
                </a:solidFill>
              </a:defRPr>
            </a:lvl1pPr>
          </a:lstStyle>
          <a:p>
            <a:pPr>
              <a:defRPr/>
            </a:pPr>
            <a:fld id="{65D597F9-89E4-4115-96F8-81BAE9B07B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Font typeface="Wingdings" pitchFamily="28"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8" charset="2"/>
        <a:buChar char=""/>
        <a:defRPr sz="2000">
          <a:solidFill>
            <a:schemeClr val="tx1"/>
          </a:solidFill>
          <a:latin typeface="+mn-lt"/>
          <a:ea typeface="+mn-ea"/>
        </a:defRPr>
      </a:lvl2pPr>
      <a:lvl3pPr marL="1143000" indent="-228600" algn="l" rtl="0" eaLnBrk="0" fontAlgn="base" hangingPunct="0">
        <a:spcBef>
          <a:spcPct val="20000"/>
        </a:spcBef>
        <a:spcAft>
          <a:spcPct val="0"/>
        </a:spcAft>
        <a:buFont typeface="Wingdings" pitchFamily="28" charset="2"/>
        <a:buChar char=""/>
        <a:defRPr>
          <a:solidFill>
            <a:schemeClr val="tx1"/>
          </a:solidFill>
          <a:latin typeface="+mn-lt"/>
          <a:ea typeface="+mn-ea"/>
        </a:defRPr>
      </a:lvl3pPr>
      <a:lvl4pPr marL="1600200" indent="-228600" algn="l" rtl="0" eaLnBrk="0" fontAlgn="base" hangingPunct="0">
        <a:spcBef>
          <a:spcPct val="20000"/>
        </a:spcBef>
        <a:spcAft>
          <a:spcPct val="0"/>
        </a:spcAft>
        <a:buFont typeface="Wingdings" pitchFamily="28" charset="2"/>
        <a:buChar char=""/>
        <a:defRPr sz="1600">
          <a:solidFill>
            <a:schemeClr val="tx1"/>
          </a:solidFill>
          <a:latin typeface="+mn-lt"/>
          <a:ea typeface="+mn-ea"/>
        </a:defRPr>
      </a:lvl4pPr>
      <a:lvl5pPr marL="2057400" indent="-228600" algn="l" rtl="0" eaLnBrk="0" fontAlgn="base" hangingPunct="0">
        <a:spcBef>
          <a:spcPct val="20000"/>
        </a:spcBef>
        <a:spcAft>
          <a:spcPct val="0"/>
        </a:spcAft>
        <a:buFont typeface="Wingdings" pitchFamily="28" charset="2"/>
        <a:buChar char=""/>
        <a:defRPr sz="1400">
          <a:solidFill>
            <a:schemeClr val="tx1"/>
          </a:solidFill>
          <a:latin typeface="+mn-lt"/>
          <a:ea typeface="+mn-ea"/>
        </a:defRPr>
      </a:lvl5pPr>
      <a:lvl6pPr marL="2514600" indent="-228600" algn="l" rtl="0" fontAlgn="base">
        <a:spcBef>
          <a:spcPct val="20000"/>
        </a:spcBef>
        <a:spcAft>
          <a:spcPct val="0"/>
        </a:spcAft>
        <a:buFont typeface="Wingdings" pitchFamily="28" charset="2"/>
        <a:buChar char=""/>
        <a:defRPr sz="1400">
          <a:solidFill>
            <a:schemeClr val="tx1"/>
          </a:solidFill>
          <a:latin typeface="+mn-lt"/>
          <a:ea typeface="+mn-ea"/>
        </a:defRPr>
      </a:lvl6pPr>
      <a:lvl7pPr marL="2971800" indent="-228600" algn="l" rtl="0" fontAlgn="base">
        <a:spcBef>
          <a:spcPct val="20000"/>
        </a:spcBef>
        <a:spcAft>
          <a:spcPct val="0"/>
        </a:spcAft>
        <a:buFont typeface="Wingdings" pitchFamily="28" charset="2"/>
        <a:buChar char=""/>
        <a:defRPr sz="1400">
          <a:solidFill>
            <a:schemeClr val="tx1"/>
          </a:solidFill>
          <a:latin typeface="+mn-lt"/>
          <a:ea typeface="+mn-ea"/>
        </a:defRPr>
      </a:lvl7pPr>
      <a:lvl8pPr marL="3429000" indent="-228600" algn="l" rtl="0" fontAlgn="base">
        <a:spcBef>
          <a:spcPct val="20000"/>
        </a:spcBef>
        <a:spcAft>
          <a:spcPct val="0"/>
        </a:spcAft>
        <a:buFont typeface="Wingdings" pitchFamily="28" charset="2"/>
        <a:buChar char=""/>
        <a:defRPr sz="1400">
          <a:solidFill>
            <a:schemeClr val="tx1"/>
          </a:solidFill>
          <a:latin typeface="+mn-lt"/>
          <a:ea typeface="+mn-ea"/>
        </a:defRPr>
      </a:lvl8pPr>
      <a:lvl9pPr marL="3886200" indent="-228600" algn="l" rtl="0" fontAlgn="base">
        <a:spcBef>
          <a:spcPct val="20000"/>
        </a:spcBef>
        <a:spcAft>
          <a:spcPct val="0"/>
        </a:spcAft>
        <a:buFont typeface="Wingdings" pitchFamily="2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371600" y="5486400"/>
            <a:ext cx="6400800" cy="838200"/>
          </a:xfrm>
          <a:prstGeom prst="rect">
            <a:avLst/>
          </a:prstGeom>
          <a:noFill/>
          <a:ln w="9525">
            <a:noFill/>
            <a:miter lim="800000"/>
            <a:headEnd/>
            <a:tailEnd/>
          </a:ln>
        </p:spPr>
        <p:txBody>
          <a:bodyPr/>
          <a:lstStyle/>
          <a:p>
            <a:pPr algn="ctr" eaLnBrk="1" hangingPunct="1">
              <a:spcBef>
                <a:spcPct val="20000"/>
              </a:spcBef>
              <a:buFont typeface="Wingdings" pitchFamily="28" charset="2"/>
              <a:buNone/>
            </a:pPr>
            <a:r>
              <a:rPr lang="en-US" sz="1800" b="1" dirty="0" smtClean="0"/>
              <a:t>Ancestry Library Edition Basics: US Focus</a:t>
            </a:r>
            <a:endParaRPr lang="en-US" sz="1800" b="1" dirty="0"/>
          </a:p>
          <a:p>
            <a:pPr algn="ctr" eaLnBrk="1" hangingPunct="1">
              <a:spcBef>
                <a:spcPct val="20000"/>
              </a:spcBef>
              <a:buFont typeface="Wingdings" pitchFamily="28" charset="2"/>
              <a:buNone/>
            </a:pPr>
            <a:r>
              <a:rPr lang="en-US" sz="1200" dirty="0" smtClean="0"/>
              <a:t>Brought to you by ProQuest</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152400" y="228600"/>
            <a:ext cx="4953000" cy="6019800"/>
          </a:xfrm>
        </p:spPr>
        <p:txBody>
          <a:bodyPr/>
          <a:lstStyle/>
          <a:p>
            <a:pPr eaLnBrk="1" hangingPunct="1">
              <a:buFontTx/>
              <a:buNone/>
            </a:pPr>
            <a:r>
              <a:rPr lang="en-US" b="1" dirty="0" smtClean="0"/>
              <a:t>Other Notable Data</a:t>
            </a:r>
          </a:p>
          <a:p>
            <a:pPr eaLnBrk="1" hangingPunct="1"/>
            <a:r>
              <a:rPr lang="en-US" sz="2000" dirty="0" smtClean="0"/>
              <a:t>Diverse International Collections</a:t>
            </a:r>
          </a:p>
          <a:p>
            <a:pPr marL="457200" lvl="1" indent="0" eaLnBrk="1" hangingPunct="1">
              <a:buNone/>
            </a:pPr>
            <a:r>
              <a:rPr lang="en-US" sz="1600" dirty="0" smtClean="0">
                <a:latin typeface="Arial" pitchFamily="34" charset="0"/>
                <a:cs typeface="Arial" pitchFamily="34" charset="0"/>
              </a:rPr>
              <a:t>46M+ files from German census, vital records, emigration indexes, ship lists, phone directories, and more; 12+ Mexican data sets; Chinese Surname Index for the Jiapu Collection of Chinese lineage books; Jewish family history records from Eastern Europe and Russia; and more.</a:t>
            </a:r>
          </a:p>
          <a:p>
            <a:pPr eaLnBrk="1" hangingPunct="1"/>
            <a:r>
              <a:rPr lang="en-US" sz="2000" dirty="0" smtClean="0"/>
              <a:t>More than 3,700 Stories, Memories, &amp; Histories</a:t>
            </a:r>
          </a:p>
          <a:p>
            <a:pPr eaLnBrk="1" hangingPunct="1"/>
            <a:r>
              <a:rPr lang="en-US" sz="2000" dirty="0" smtClean="0"/>
              <a:t>Holocaust-specific records</a:t>
            </a:r>
          </a:p>
          <a:p>
            <a:pPr lvl="1" eaLnBrk="1" hangingPunct="1"/>
            <a:r>
              <a:rPr lang="en-US" sz="1600" dirty="0" smtClean="0">
                <a:latin typeface="Arial" pitchFamily="34" charset="0"/>
                <a:cs typeface="Arial" pitchFamily="34" charset="0"/>
              </a:rPr>
              <a:t>40+ data sets w/ ~4 million records</a:t>
            </a:r>
          </a:p>
          <a:p>
            <a:pPr lvl="1" eaLnBrk="1" hangingPunct="1"/>
            <a:r>
              <a:rPr lang="en-US" sz="1600" dirty="0" smtClean="0">
                <a:latin typeface="Arial" pitchFamily="34" charset="0"/>
                <a:cs typeface="Arial" pitchFamily="34" charset="0"/>
              </a:rPr>
              <a:t>Found in various categories:</a:t>
            </a:r>
          </a:p>
          <a:p>
            <a:pPr lvl="2" eaLnBrk="1" hangingPunct="1"/>
            <a:r>
              <a:rPr lang="en-US" sz="1600" dirty="0" smtClean="0"/>
              <a:t>Military</a:t>
            </a:r>
          </a:p>
          <a:p>
            <a:pPr lvl="2" eaLnBrk="1" hangingPunct="1"/>
            <a:r>
              <a:rPr lang="en-US" sz="1600" dirty="0" smtClean="0"/>
              <a:t>Birth, Marriage, &amp; Death</a:t>
            </a:r>
          </a:p>
          <a:p>
            <a:pPr lvl="2" eaLnBrk="1" hangingPunct="1"/>
            <a:r>
              <a:rPr lang="en-US" sz="1600" dirty="0" smtClean="0"/>
              <a:t>Stories, Memories, &amp; Histories</a:t>
            </a:r>
          </a:p>
          <a:p>
            <a:pPr lvl="2" eaLnBrk="1" hangingPunct="1"/>
            <a:r>
              <a:rPr lang="en-US" sz="1600" dirty="0" smtClean="0"/>
              <a:t>Immigration &amp; Travel</a:t>
            </a:r>
          </a:p>
          <a:p>
            <a:pPr lvl="2" eaLnBrk="1" hangingPunct="1"/>
            <a:r>
              <a:rPr lang="en-US" sz="1600" dirty="0" smtClean="0"/>
              <a:t>Schools, Directories, &amp; Church Histories</a:t>
            </a:r>
          </a:p>
          <a:p>
            <a:pPr lvl="2" eaLnBrk="1" hangingPunct="1"/>
            <a:r>
              <a:rPr lang="en-US" sz="1600" dirty="0" smtClean="0"/>
              <a:t>Tax, Criminal, Land, &amp; Wills</a:t>
            </a:r>
          </a:p>
        </p:txBody>
      </p:sp>
      <p:pic>
        <p:nvPicPr>
          <p:cNvPr id="10" name="Picture 6"/>
          <p:cNvPicPr>
            <a:picLocks noChangeAspect="1" noChangeArrowheads="1"/>
          </p:cNvPicPr>
          <p:nvPr/>
        </p:nvPicPr>
        <p:blipFill>
          <a:blip r:embed="rId3" cstate="print"/>
          <a:srcRect/>
          <a:stretch>
            <a:fillRect/>
          </a:stretch>
        </p:blipFill>
        <p:spPr bwMode="auto">
          <a:xfrm>
            <a:off x="5181600" y="228600"/>
            <a:ext cx="3429000" cy="2253926"/>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5867400" y="2133600"/>
            <a:ext cx="3276600" cy="2113385"/>
          </a:xfrm>
          <a:prstGeom prst="rect">
            <a:avLst/>
          </a:prstGeom>
          <a:noFill/>
          <a:ln w="9525">
            <a:noFill/>
            <a:miter lim="800000"/>
            <a:headEnd/>
            <a:tailEnd/>
          </a:ln>
        </p:spPr>
      </p:pic>
      <p:pic>
        <p:nvPicPr>
          <p:cNvPr id="13" name="Picture 5"/>
          <p:cNvPicPr>
            <a:picLocks noChangeAspect="1" noChangeArrowheads="1"/>
          </p:cNvPicPr>
          <p:nvPr/>
        </p:nvPicPr>
        <p:blipFill>
          <a:blip r:embed="rId5" cstate="print"/>
          <a:srcRect/>
          <a:stretch>
            <a:fillRect/>
          </a:stretch>
        </p:blipFill>
        <p:spPr bwMode="auto">
          <a:xfrm>
            <a:off x="5105400" y="4191000"/>
            <a:ext cx="3020310" cy="19812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African American, American History, &amp; Slavery Collections</a:t>
            </a:r>
            <a:endParaRPr lang="en-US" dirty="0">
              <a:solidFill>
                <a:srgbClr val="C00000"/>
              </a:solidFill>
            </a:endParaRPr>
          </a:p>
        </p:txBody>
      </p:sp>
      <p:sp>
        <p:nvSpPr>
          <p:cNvPr id="3" name="Content Placeholder 2"/>
          <p:cNvSpPr>
            <a:spLocks noGrp="1"/>
          </p:cNvSpPr>
          <p:nvPr>
            <p:ph idx="1"/>
          </p:nvPr>
        </p:nvSpPr>
        <p:spPr/>
        <p:txBody>
          <a:bodyPr/>
          <a:lstStyle/>
          <a:p>
            <a:r>
              <a:rPr lang="en-US" sz="2000" dirty="0" smtClean="0"/>
              <a:t>African American Photo Collection, 1850 – 2000</a:t>
            </a:r>
          </a:p>
          <a:p>
            <a:r>
              <a:rPr lang="en-US" sz="2000" dirty="0" smtClean="0"/>
              <a:t>Abraham Lincoln Papers</a:t>
            </a:r>
          </a:p>
          <a:p>
            <a:r>
              <a:rPr lang="en-US" sz="2000" dirty="0" smtClean="0"/>
              <a:t>Professional Baseball Players, 1876 - 2004</a:t>
            </a:r>
          </a:p>
          <a:p>
            <a:r>
              <a:rPr lang="en-US" sz="2000" dirty="0" smtClean="0"/>
              <a:t>US Interviews with Former Slaves, 1936 - 1938</a:t>
            </a:r>
          </a:p>
          <a:p>
            <a:r>
              <a:rPr lang="en-US" sz="2000" dirty="0" smtClean="0"/>
              <a:t>New Orleans, Louisiana, Slave Manifests, 1807-1860</a:t>
            </a:r>
          </a:p>
          <a:p>
            <a:r>
              <a:rPr lang="en-US" sz="2000" dirty="0" smtClean="0"/>
              <a:t>US Southeast Coastwise Inward &amp; Outward Slave Manifests, 1790 – 1860</a:t>
            </a:r>
          </a:p>
          <a:p>
            <a:r>
              <a:rPr lang="en-US" sz="2000" dirty="0" smtClean="0"/>
              <a:t>Mississippi, Wilkinson County Newspaper Slave Ads, 1823 – 1849</a:t>
            </a:r>
          </a:p>
          <a:p>
            <a:r>
              <a:rPr lang="en-US" sz="2000" dirty="0" smtClean="0"/>
              <a:t>Slave Registers of Former British Colonial Dependencies, 1812 – 1834</a:t>
            </a:r>
          </a:p>
          <a:p>
            <a:r>
              <a:rPr lang="en-US" sz="2000" dirty="0" smtClean="0"/>
              <a:t>Louisiana Freed Slave Records, 1719 – 1820</a:t>
            </a:r>
          </a:p>
          <a:p>
            <a:r>
              <a:rPr lang="en-US" sz="2000" dirty="0" smtClean="0"/>
              <a:t>Louis Hughes, Thirty Years a Slave, 1832 – 1862</a:t>
            </a:r>
          </a:p>
        </p:txBody>
      </p:sp>
    </p:spTree>
    <p:extLst>
      <p:ext uri="{BB962C8B-B14F-4D97-AF65-F5344CB8AC3E}">
        <p14:creationId xmlns:p14="http://schemas.microsoft.com/office/powerpoint/2010/main" val="5778835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Tips</a:t>
            </a:r>
            <a:endParaRPr lang="en-US" dirty="0"/>
          </a:p>
        </p:txBody>
      </p:sp>
      <p:sp>
        <p:nvSpPr>
          <p:cNvPr id="3" name="Content Placeholder 2"/>
          <p:cNvSpPr>
            <a:spLocks noGrp="1"/>
          </p:cNvSpPr>
          <p:nvPr>
            <p:ph idx="1"/>
          </p:nvPr>
        </p:nvSpPr>
        <p:spPr>
          <a:xfrm>
            <a:off x="685800" y="990600"/>
            <a:ext cx="7772400" cy="5867400"/>
          </a:xfrm>
        </p:spPr>
        <p:txBody>
          <a:bodyPr anchor="ctr"/>
          <a:lstStyle/>
          <a:p>
            <a:pPr>
              <a:buFont typeface="Arial" charset="0"/>
              <a:buChar char="•"/>
            </a:pPr>
            <a:r>
              <a:rPr lang="en-US" sz="2000" dirty="0" smtClean="0"/>
              <a:t>The </a:t>
            </a:r>
            <a:r>
              <a:rPr lang="en-US" sz="2000" b="1" dirty="0" smtClean="0"/>
              <a:t>wildcard character (</a:t>
            </a:r>
            <a:r>
              <a:rPr lang="en-US" sz="3000" b="1" dirty="0" smtClean="0"/>
              <a:t>*</a:t>
            </a:r>
            <a:r>
              <a:rPr lang="en-US" sz="2000" b="1" dirty="0" smtClean="0"/>
              <a:t>) </a:t>
            </a:r>
            <a:r>
              <a:rPr lang="en-US" sz="2000" dirty="0" smtClean="0"/>
              <a:t>will account for various name endings, </a:t>
            </a:r>
            <a:r>
              <a:rPr lang="en-US" sz="2000" u="sng" dirty="0" smtClean="0"/>
              <a:t>up to 5 extra characters</a:t>
            </a:r>
            <a:r>
              <a:rPr lang="en-US" sz="2000" dirty="0" smtClean="0"/>
              <a:t>. For example, searching </a:t>
            </a:r>
            <a:r>
              <a:rPr lang="en-US" sz="2000" b="1" i="1" dirty="0" smtClean="0"/>
              <a:t>Char</a:t>
            </a:r>
            <a:r>
              <a:rPr lang="en-US" sz="2000" b="1" dirty="0" smtClean="0"/>
              <a:t>*</a:t>
            </a:r>
            <a:r>
              <a:rPr lang="en-US" sz="2000" b="1" i="1" dirty="0" smtClean="0"/>
              <a:t> </a:t>
            </a:r>
            <a:r>
              <a:rPr lang="en-US" sz="2000" i="1" dirty="0" smtClean="0"/>
              <a:t>will return hits on names like Charles, Charley, Charlie, Charlene, or Charlotte</a:t>
            </a:r>
            <a:r>
              <a:rPr lang="en-US" sz="2000" dirty="0" smtClean="0"/>
              <a:t> and any other names beginning with the letters Char. </a:t>
            </a:r>
            <a:r>
              <a:rPr lang="en-US" sz="2000" i="1" dirty="0" smtClean="0"/>
              <a:t>Note that you must type in at least the first three letters of the name before putting in the wildcard</a:t>
            </a:r>
            <a:r>
              <a:rPr lang="en-US" sz="2000" dirty="0" smtClean="0"/>
              <a:t>.</a:t>
            </a:r>
          </a:p>
          <a:p>
            <a:endParaRPr lang="en-US" sz="2000" dirty="0" smtClean="0"/>
          </a:p>
          <a:p>
            <a:pPr>
              <a:buFont typeface="Arial" charset="0"/>
              <a:buChar char="•"/>
            </a:pPr>
            <a:r>
              <a:rPr lang="en-US" sz="2000" dirty="0" smtClean="0"/>
              <a:t>The </a:t>
            </a:r>
            <a:r>
              <a:rPr lang="en-US" sz="2000" b="1" dirty="0" smtClean="0"/>
              <a:t>truncation symbol (?)</a:t>
            </a:r>
            <a:r>
              <a:rPr lang="en-US" sz="2000" dirty="0" smtClean="0"/>
              <a:t> is used when you only want </a:t>
            </a:r>
            <a:r>
              <a:rPr lang="en-US" sz="2000" u="sng" dirty="0" smtClean="0"/>
              <a:t>one letter</a:t>
            </a:r>
            <a:r>
              <a:rPr lang="en-US" sz="2000" dirty="0" smtClean="0"/>
              <a:t> of a name to be different.  If you are trying to find the name </a:t>
            </a:r>
            <a:r>
              <a:rPr lang="en-US" sz="2000" i="1" dirty="0" smtClean="0"/>
              <a:t>Hansen</a:t>
            </a:r>
            <a:r>
              <a:rPr lang="en-US" sz="2000" dirty="0" smtClean="0"/>
              <a:t> that was also sometimes spelled </a:t>
            </a:r>
            <a:r>
              <a:rPr lang="en-US" sz="2000" i="1" dirty="0" smtClean="0"/>
              <a:t>Hanson</a:t>
            </a:r>
            <a:r>
              <a:rPr lang="en-US" sz="2000" dirty="0" smtClean="0"/>
              <a:t>, you could type in </a:t>
            </a:r>
            <a:r>
              <a:rPr lang="en-US" sz="2000" b="1" dirty="0" smtClean="0"/>
              <a:t>Hans?n</a:t>
            </a:r>
            <a:r>
              <a:rPr lang="en-US" sz="2000" dirty="0" smtClean="0"/>
              <a:t> to find both variants.  </a:t>
            </a:r>
            <a:r>
              <a:rPr lang="en-US" sz="2000" i="1" dirty="0" smtClean="0"/>
              <a:t>Note that you must type in at least the first three letters of the name before putting in the wildcard</a:t>
            </a:r>
            <a:r>
              <a:rPr lang="en-US" sz="2000" dirty="0" smtClean="0"/>
              <a:t>.</a:t>
            </a:r>
          </a:p>
          <a:p>
            <a:endParaRPr lang="en-US" sz="2000"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 search tip…</a:t>
            </a:r>
            <a:endParaRPr lang="en-US" dirty="0"/>
          </a:p>
        </p:txBody>
      </p:sp>
      <p:sp>
        <p:nvSpPr>
          <p:cNvPr id="3" name="Rectangle 2"/>
          <p:cNvSpPr/>
          <p:nvPr/>
        </p:nvSpPr>
        <p:spPr>
          <a:xfrm>
            <a:off x="609600" y="1752600"/>
            <a:ext cx="8229600" cy="1938992"/>
          </a:xfrm>
          <a:prstGeom prst="rect">
            <a:avLst/>
          </a:prstGeom>
        </p:spPr>
        <p:txBody>
          <a:bodyPr wrap="square">
            <a:spAutoFit/>
          </a:bodyPr>
          <a:lstStyle/>
          <a:p>
            <a:pPr>
              <a:buFont typeface="Arial" pitchFamily="34" charset="0"/>
              <a:buChar char="•"/>
            </a:pPr>
            <a:r>
              <a:rPr lang="en-US" dirty="0" smtClean="0"/>
              <a:t>    When searching </a:t>
            </a:r>
            <a:r>
              <a:rPr lang="en-US" b="1" dirty="0" smtClean="0"/>
              <a:t>Keywords</a:t>
            </a:r>
            <a:r>
              <a:rPr lang="en-US" dirty="0" smtClean="0"/>
              <a:t>, try using quotation marks around two or more terms (e.g., “civil rights,” “World War II,” or “The Great Depression”) to aid in the precision of the search, ultimately retrieving more accurate results.</a:t>
            </a:r>
          </a:p>
          <a:p>
            <a:pPr>
              <a:buFont typeface="Arial" pitchFamily="34" charset="0"/>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solidFill>
                  <a:schemeClr val="accent1"/>
                </a:solidFill>
              </a:rPr>
              <a:t>Demonstration</a:t>
            </a:r>
            <a:endParaRPr lang="en-US" dirty="0" smtClean="0"/>
          </a:p>
        </p:txBody>
      </p:sp>
      <p:pic>
        <p:nvPicPr>
          <p:cNvPr id="4" name="Picture 2"/>
          <p:cNvPicPr>
            <a:picLocks noChangeAspect="1" noChangeArrowheads="1"/>
          </p:cNvPicPr>
          <p:nvPr/>
        </p:nvPicPr>
        <p:blipFill>
          <a:blip r:embed="rId3" cstate="print"/>
          <a:srcRect/>
          <a:stretch>
            <a:fillRect/>
          </a:stretch>
        </p:blipFill>
        <p:spPr bwMode="auto">
          <a:xfrm>
            <a:off x="1828800" y="2743200"/>
            <a:ext cx="5489448" cy="914400"/>
          </a:xfrm>
          <a:prstGeom prst="rect">
            <a:avLst/>
          </a:prstGeom>
          <a:noFill/>
          <a:ln w="9525">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066800"/>
          </a:xfrm>
        </p:spPr>
        <p:txBody>
          <a:bodyPr/>
          <a:lstStyle/>
          <a:p>
            <a:r>
              <a:rPr lang="en-US" dirty="0" smtClean="0">
                <a:solidFill>
                  <a:srgbClr val="C00000"/>
                </a:solidFill>
              </a:rPr>
              <a:t> Questions?</a:t>
            </a:r>
            <a:endParaRPr lang="en-US" dirty="0">
              <a:solidFill>
                <a:srgbClr val="C00000"/>
              </a:solidFill>
            </a:endParaRPr>
          </a:p>
        </p:txBody>
      </p:sp>
      <p:sp>
        <p:nvSpPr>
          <p:cNvPr id="3" name="Rectangle 2"/>
          <p:cNvSpPr>
            <a:spLocks noChangeArrowheads="1"/>
          </p:cNvSpPr>
          <p:nvPr/>
        </p:nvSpPr>
        <p:spPr bwMode="auto">
          <a:xfrm>
            <a:off x="4419600" y="1828800"/>
            <a:ext cx="4267200" cy="3352800"/>
          </a:xfrm>
          <a:prstGeom prst="rect">
            <a:avLst/>
          </a:prstGeom>
          <a:noFill/>
          <a:ln w="9525" algn="ctr">
            <a:noFill/>
            <a:miter lim="800000"/>
            <a:headEnd/>
            <a:tailEnd/>
          </a:ln>
        </p:spPr>
        <p:txBody>
          <a:bodyPr wrap="none" anchor="ctr">
            <a:spAutoFit/>
          </a:bodyPr>
          <a:lstStyle/>
          <a:p>
            <a:endParaRPr lang="en-US" dirty="0"/>
          </a:p>
        </p:txBody>
      </p:sp>
      <p:sp>
        <p:nvSpPr>
          <p:cNvPr id="5" name="TextBox 4"/>
          <p:cNvSpPr txBox="1"/>
          <p:nvPr/>
        </p:nvSpPr>
        <p:spPr>
          <a:xfrm>
            <a:off x="355002" y="1066800"/>
            <a:ext cx="8788998" cy="5478423"/>
          </a:xfrm>
          <a:prstGeom prst="rect">
            <a:avLst/>
          </a:prstGeom>
          <a:noFill/>
        </p:spPr>
        <p:txBody>
          <a:bodyPr wrap="square" rtlCol="0">
            <a:spAutoFit/>
          </a:bodyPr>
          <a:lstStyle/>
          <a:p>
            <a:pPr algn="ctr"/>
            <a:r>
              <a:rPr lang="en-US" sz="2000" b="1" dirty="0" smtClean="0"/>
              <a:t>Feel free to contact us!</a:t>
            </a:r>
          </a:p>
          <a:p>
            <a:endParaRPr lang="en-US" dirty="0" smtClean="0"/>
          </a:p>
          <a:p>
            <a:pPr lvl="1">
              <a:buFont typeface="Arial" pitchFamily="34" charset="0"/>
              <a:buChar char="•"/>
            </a:pPr>
            <a:r>
              <a:rPr lang="en-US" dirty="0" smtClean="0"/>
              <a:t> </a:t>
            </a:r>
            <a:r>
              <a:rPr lang="en-US" sz="1800" dirty="0" smtClean="0"/>
              <a:t>More information is available online!</a:t>
            </a:r>
          </a:p>
          <a:p>
            <a:pPr lvl="2"/>
            <a:r>
              <a:rPr lang="en-US" sz="1800" u="sng" dirty="0" smtClean="0"/>
              <a:t>http://www.proquest.com/en-US/catalogs/databases/detail/ale.shtml</a:t>
            </a:r>
          </a:p>
          <a:p>
            <a:pPr lvl="2"/>
            <a:endParaRPr lang="en-US" sz="1800" dirty="0" smtClean="0"/>
          </a:p>
          <a:p>
            <a:pPr lvl="1">
              <a:buFont typeface="Arial" pitchFamily="34" charset="0"/>
              <a:buChar char="•"/>
            </a:pPr>
            <a:r>
              <a:rPr lang="en-US" sz="1800" dirty="0" smtClean="0"/>
              <a:t> Contact your Account Representative  </a:t>
            </a:r>
          </a:p>
          <a:p>
            <a:pPr lvl="1"/>
            <a:r>
              <a:rPr lang="en-US" sz="1800" dirty="0" smtClean="0"/>
              <a:t>	</a:t>
            </a:r>
            <a:r>
              <a:rPr lang="en-US" sz="1800" u="sng" dirty="0" smtClean="0"/>
              <a:t>http://www.proquest.com</a:t>
            </a:r>
            <a:r>
              <a:rPr lang="en-US" sz="1800" dirty="0" smtClean="0"/>
              <a:t>&gt; Find An Account Rep link</a:t>
            </a:r>
          </a:p>
          <a:p>
            <a:pPr lvl="1"/>
            <a:endParaRPr lang="en-US" sz="1800" dirty="0" smtClean="0"/>
          </a:p>
          <a:p>
            <a:pPr lvl="1">
              <a:buFont typeface="Arial" pitchFamily="34" charset="0"/>
              <a:buChar char="•"/>
            </a:pPr>
            <a:r>
              <a:rPr lang="en-US" sz="1800" dirty="0" smtClean="0"/>
              <a:t>  Contact your Customer Education &amp; Training Specialist 				</a:t>
            </a:r>
            <a:r>
              <a:rPr lang="en-US" sz="1800" u="sng" dirty="0" smtClean="0"/>
              <a:t>http://www.proquest.com</a:t>
            </a:r>
            <a:r>
              <a:rPr lang="en-US" sz="1800" dirty="0" smtClean="0"/>
              <a:t>&gt; Support &amp; Training tab</a:t>
            </a:r>
          </a:p>
          <a:p>
            <a:pPr lvl="1"/>
            <a:endParaRPr lang="en-US" sz="1800" dirty="0" smtClean="0"/>
          </a:p>
          <a:p>
            <a:pPr lvl="1">
              <a:buFont typeface="Arial" pitchFamily="34" charset="0"/>
              <a:buChar char="•"/>
            </a:pPr>
            <a:r>
              <a:rPr lang="en-US" sz="1800" dirty="0" smtClean="0"/>
              <a:t>   ProQuest Support Center 		</a:t>
            </a:r>
            <a:r>
              <a:rPr lang="en-US" sz="1800" u="sng" dirty="0" smtClean="0"/>
              <a:t>http://support.proquest.com/display/4n/search.asp?tab=search</a:t>
            </a:r>
          </a:p>
          <a:p>
            <a:pPr lvl="1"/>
            <a:endParaRPr lang="en-US" sz="1800" dirty="0" smtClean="0"/>
          </a:p>
          <a:p>
            <a:pPr lvl="1">
              <a:buFont typeface="Arial" pitchFamily="34" charset="0"/>
              <a:buChar char="•"/>
            </a:pPr>
            <a:r>
              <a:rPr lang="en-US" sz="1800" dirty="0" smtClean="0"/>
              <a:t>   Directly request consideration of content submission via Ancestry group:</a:t>
            </a:r>
          </a:p>
          <a:p>
            <a:pPr lvl="2">
              <a:buFont typeface="Arial" pitchFamily="34" charset="0"/>
              <a:buChar char="•"/>
            </a:pPr>
            <a:r>
              <a:rPr lang="en-US" sz="1800" dirty="0" smtClean="0"/>
              <a:t>  Yearbooks: </a:t>
            </a:r>
            <a:r>
              <a:rPr lang="en-US" sz="1800" u="sng" dirty="0" smtClean="0"/>
              <a:t>http://landing.ancestry.com/yearbook/submission.aspx</a:t>
            </a:r>
            <a:endParaRPr lang="en-US" sz="1800" dirty="0" smtClean="0"/>
          </a:p>
          <a:p>
            <a:pPr lvl="2">
              <a:buFont typeface="Arial" pitchFamily="34" charset="0"/>
              <a:buChar char="•"/>
            </a:pPr>
            <a:r>
              <a:rPr lang="en-US" sz="1800" dirty="0" smtClean="0"/>
              <a:t>   All other content: </a:t>
            </a:r>
            <a:r>
              <a:rPr lang="en-US" sz="1800" u="sng" dirty="0" smtClean="0"/>
              <a:t>http://tinyurl.com/y9sjtnv</a:t>
            </a:r>
            <a:endParaRPr lang="en-US" sz="1800" dirty="0" smtClean="0"/>
          </a:p>
          <a:p>
            <a:pPr lvl="2"/>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077200" cy="4191000"/>
          </a:xfrm>
        </p:spPr>
        <p:txBody>
          <a:bodyPr/>
          <a:lstStyle/>
          <a:p>
            <a:r>
              <a:rPr lang="en-US" sz="4400" smtClean="0"/>
              <a:t>Questions:</a:t>
            </a:r>
            <a:r>
              <a:rPr lang="en-US" sz="4400" dirty="0" smtClean="0"/>
              <a:t/>
            </a:r>
            <a:br>
              <a:rPr lang="en-US" sz="4400" dirty="0" smtClean="0"/>
            </a:br>
            <a:r>
              <a:rPr lang="en-US" sz="4400" dirty="0" smtClean="0"/>
              <a:t>Reference</a:t>
            </a:r>
            <a:br>
              <a:rPr lang="en-US" sz="4400" dirty="0" smtClean="0"/>
            </a:br>
            <a:r>
              <a:rPr lang="en-US" sz="4400" dirty="0" err="1" smtClean="0"/>
              <a:t>reference@elmhurst.org</a:t>
            </a:r>
            <a:endParaRPr lang="en-US" sz="4400" dirty="0"/>
          </a:p>
        </p:txBody>
      </p:sp>
    </p:spTree>
    <p:extLst>
      <p:ext uri="{BB962C8B-B14F-4D97-AF65-F5344CB8AC3E}">
        <p14:creationId xmlns:p14="http://schemas.microsoft.com/office/powerpoint/2010/main" val="10988521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152400"/>
            <a:ext cx="8458200" cy="1066800"/>
          </a:xfrm>
        </p:spPr>
        <p:txBody>
          <a:bodyPr/>
          <a:lstStyle/>
          <a:p>
            <a:pPr eaLnBrk="1" hangingPunct="1"/>
            <a:r>
              <a:rPr lang="en-US" dirty="0" smtClean="0">
                <a:solidFill>
                  <a:schemeClr val="accent1"/>
                </a:solidFill>
              </a:rPr>
              <a:t>Agenda</a:t>
            </a:r>
            <a:endParaRPr lang="en-US" sz="800" b="0" dirty="0" smtClean="0"/>
          </a:p>
        </p:txBody>
      </p:sp>
      <p:sp>
        <p:nvSpPr>
          <p:cNvPr id="9219" name="Rectangle 3"/>
          <p:cNvSpPr>
            <a:spLocks noGrp="1" noChangeArrowheads="1"/>
          </p:cNvSpPr>
          <p:nvPr>
            <p:ph type="body" idx="1"/>
          </p:nvPr>
        </p:nvSpPr>
        <p:spPr>
          <a:xfrm>
            <a:off x="609600" y="1524000"/>
            <a:ext cx="8077200" cy="4648200"/>
          </a:xfrm>
        </p:spPr>
        <p:txBody>
          <a:bodyPr/>
          <a:lstStyle/>
          <a:p>
            <a:r>
              <a:rPr lang="en-US" dirty="0" smtClean="0"/>
              <a:t>What is Ancestry Library Edition? </a:t>
            </a:r>
          </a:p>
          <a:p>
            <a:pPr>
              <a:buNone/>
            </a:pPr>
            <a:endParaRPr lang="en-US" dirty="0" smtClean="0"/>
          </a:p>
          <a:p>
            <a:r>
              <a:rPr lang="en-US" dirty="0" smtClean="0"/>
              <a:t>What is (and is not) in Ancestry Library Edition?</a:t>
            </a:r>
          </a:p>
          <a:p>
            <a:pPr>
              <a:buNone/>
            </a:pPr>
            <a:endParaRPr lang="en-US" dirty="0" smtClean="0"/>
          </a:p>
          <a:p>
            <a:r>
              <a:rPr lang="en-US" dirty="0" smtClean="0"/>
              <a:t>Live Demonstration</a:t>
            </a:r>
          </a:p>
          <a:p>
            <a:pPr lvl="1"/>
            <a:r>
              <a:rPr lang="en-US" dirty="0" smtClean="0"/>
              <a:t>Basic vs. Advanced Search page</a:t>
            </a:r>
          </a:p>
          <a:p>
            <a:pPr lvl="1"/>
            <a:r>
              <a:rPr lang="en-US" dirty="0" smtClean="0"/>
              <a:t>Researcher’s tools</a:t>
            </a:r>
          </a:p>
          <a:p>
            <a:pPr lvl="1"/>
            <a:r>
              <a:rPr lang="en-US" dirty="0" smtClean="0"/>
              <a:t>Results page</a:t>
            </a:r>
          </a:p>
          <a:p>
            <a:pPr lvl="1"/>
            <a:r>
              <a:rPr lang="en-US" dirty="0" smtClean="0"/>
              <a:t>Image viewer</a:t>
            </a:r>
          </a:p>
          <a:p>
            <a:pPr lvl="1"/>
            <a:r>
              <a:rPr lang="en-US" dirty="0" smtClean="0"/>
              <a:t>Save, print, and email options</a:t>
            </a:r>
          </a:p>
          <a:p>
            <a:pPr lvl="1">
              <a:buNone/>
            </a:pPr>
            <a:endParaRPr lang="en-US" dirty="0" smtClean="0"/>
          </a:p>
        </p:txBody>
      </p:sp>
      <p:pic>
        <p:nvPicPr>
          <p:cNvPr id="8" name="Picture 17" descr="person1"/>
          <p:cNvPicPr>
            <a:picLocks noChangeAspect="1" noChangeArrowheads="1"/>
          </p:cNvPicPr>
          <p:nvPr/>
        </p:nvPicPr>
        <p:blipFill>
          <a:blip r:embed="rId3" cstate="print"/>
          <a:srcRect/>
          <a:stretch>
            <a:fillRect/>
          </a:stretch>
        </p:blipFill>
        <p:spPr bwMode="auto">
          <a:xfrm>
            <a:off x="5943600" y="3657600"/>
            <a:ext cx="1371600" cy="182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152400"/>
            <a:ext cx="8458200" cy="1066800"/>
          </a:xfrm>
        </p:spPr>
        <p:txBody>
          <a:bodyPr/>
          <a:lstStyle/>
          <a:p>
            <a:pPr eaLnBrk="1" hangingPunct="1"/>
            <a:r>
              <a:rPr lang="en-US" dirty="0" smtClean="0">
                <a:solidFill>
                  <a:schemeClr val="accent1"/>
                </a:solidFill>
              </a:rPr>
              <a:t>What is Ancestry Library Edition?</a:t>
            </a:r>
            <a:endParaRPr lang="en-US" sz="800" b="0" dirty="0" smtClean="0"/>
          </a:p>
        </p:txBody>
      </p:sp>
      <p:sp>
        <p:nvSpPr>
          <p:cNvPr id="11" name="Content Placeholder 2"/>
          <p:cNvSpPr txBox="1">
            <a:spLocks/>
          </p:cNvSpPr>
          <p:nvPr/>
        </p:nvSpPr>
        <p:spPr bwMode="auto">
          <a:xfrm>
            <a:off x="685800" y="15240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r>
              <a:rPr lang="en-US" sz="2600" b="1" dirty="0" smtClean="0"/>
              <a:t>Ancestry Library Edition </a:t>
            </a:r>
            <a:r>
              <a:rPr lang="en-US" sz="2600" dirty="0" smtClean="0"/>
              <a:t>delivers an online collection of </a:t>
            </a:r>
            <a:r>
              <a:rPr lang="en-US" sz="2600" i="1" dirty="0" smtClean="0"/>
              <a:t>billions of indexed names and millions of records </a:t>
            </a:r>
            <a:r>
              <a:rPr lang="en-US" sz="2600" dirty="0" smtClean="0"/>
              <a:t>of individuals from North America, Europe, Australia, and more found in over </a:t>
            </a:r>
            <a:r>
              <a:rPr lang="en-US" sz="2600" i="1" dirty="0" smtClean="0"/>
              <a:t>7,900 datasets</a:t>
            </a:r>
            <a:r>
              <a:rPr lang="en-US" sz="2600" dirty="0" smtClean="0"/>
              <a:t> covering 1300 to modern day. </a:t>
            </a:r>
          </a:p>
          <a:p>
            <a:pPr eaLnBrk="1" hangingPunct="1"/>
            <a:endParaRPr lang="en-US" sz="2600" dirty="0" smtClean="0"/>
          </a:p>
          <a:p>
            <a:pPr eaLnBrk="1" hangingPunct="1"/>
            <a:r>
              <a:rPr lang="en-US" sz="2600" dirty="0" smtClean="0"/>
              <a:t>Searchers can uncover family records and begin to trace their history with valuable personal information not found anywhere else.</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066800"/>
          </a:xfrm>
        </p:spPr>
        <p:txBody>
          <a:bodyPr/>
          <a:lstStyle/>
          <a:p>
            <a:pPr algn="ctr"/>
            <a:r>
              <a:rPr lang="en-US" dirty="0" smtClean="0"/>
              <a:t>The most commonly asked question? </a:t>
            </a:r>
            <a:endParaRPr lang="en-US" dirty="0"/>
          </a:p>
        </p:txBody>
      </p:sp>
      <p:sp>
        <p:nvSpPr>
          <p:cNvPr id="3" name="Content Placeholder 2"/>
          <p:cNvSpPr>
            <a:spLocks noGrp="1"/>
          </p:cNvSpPr>
          <p:nvPr>
            <p:ph idx="1"/>
          </p:nvPr>
        </p:nvSpPr>
        <p:spPr>
          <a:xfrm>
            <a:off x="609600" y="1295400"/>
            <a:ext cx="7772400" cy="4395788"/>
          </a:xfrm>
        </p:spPr>
        <p:txBody>
          <a:bodyPr anchor="ctr"/>
          <a:lstStyle/>
          <a:p>
            <a:pPr algn="ctr">
              <a:lnSpc>
                <a:spcPct val="150000"/>
              </a:lnSpc>
              <a:buNone/>
            </a:pPr>
            <a:r>
              <a:rPr lang="en-US" sz="3200" dirty="0" smtClean="0"/>
              <a:t>What is the difference between my library’s Ancestry Library Edition resource and my at-home Ancestry.com subscription???</a:t>
            </a:r>
            <a:endParaRPr lang="en-US" sz="32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066800"/>
          </a:xfrm>
        </p:spPr>
        <p:txBody>
          <a:bodyPr/>
          <a:lstStyle/>
          <a:p>
            <a:r>
              <a:rPr lang="en-US" dirty="0" smtClean="0"/>
              <a:t>Some (but not all) differences in </a:t>
            </a:r>
            <a:r>
              <a:rPr lang="en-US" i="1" u="sng" dirty="0" smtClean="0"/>
              <a:t>content</a:t>
            </a:r>
            <a:r>
              <a:rPr lang="en-US" dirty="0" smtClean="0"/>
              <a:t> between the two</a:t>
            </a:r>
            <a:endParaRPr lang="en-US" dirty="0"/>
          </a:p>
        </p:txBody>
      </p:sp>
      <p:sp>
        <p:nvSpPr>
          <p:cNvPr id="3" name="Content Placeholder 2"/>
          <p:cNvSpPr>
            <a:spLocks noGrp="1"/>
          </p:cNvSpPr>
          <p:nvPr>
            <p:ph idx="1"/>
          </p:nvPr>
        </p:nvSpPr>
        <p:spPr>
          <a:xfrm>
            <a:off x="228600" y="1295400"/>
            <a:ext cx="8915400" cy="5005388"/>
          </a:xfrm>
        </p:spPr>
        <p:txBody>
          <a:bodyPr numCol="1"/>
          <a:lstStyle/>
          <a:p>
            <a:pPr>
              <a:buNone/>
            </a:pPr>
            <a:r>
              <a:rPr lang="en-US" sz="1500" b="1" i="1" u="sng" dirty="0" smtClean="0"/>
              <a:t>There are certain databases or collections that are available in Ancestry.com, but are NOT included in Ancestry Library Edition (ALE)</a:t>
            </a:r>
            <a:r>
              <a:rPr lang="en-US" sz="1500" dirty="0" smtClean="0"/>
              <a:t>: </a:t>
            </a:r>
          </a:p>
          <a:p>
            <a:pPr>
              <a:buNone/>
            </a:pPr>
            <a:endParaRPr lang="en-US" sz="1500" dirty="0" smtClean="0"/>
          </a:p>
          <a:p>
            <a:r>
              <a:rPr lang="en-US" sz="1500" i="1" u="sng" dirty="0" smtClean="0"/>
              <a:t>Obituary Collection </a:t>
            </a:r>
            <a:r>
              <a:rPr lang="en-US" sz="1500" dirty="0" smtClean="0"/>
              <a:t> - The collection contains  recent obituaries from hundreds of newspapers, but newspaper titles offered by ProQuest are not included in ALE. </a:t>
            </a:r>
          </a:p>
          <a:p>
            <a:pPr>
              <a:buNone/>
            </a:pPr>
            <a:r>
              <a:rPr lang="en-US" sz="1500" dirty="0" smtClean="0"/>
              <a:t>	</a:t>
            </a:r>
          </a:p>
          <a:p>
            <a:r>
              <a:rPr lang="en-US" sz="1500" i="1" u="sng" dirty="0" smtClean="0"/>
              <a:t>Historical Newspaper Collection </a:t>
            </a:r>
            <a:r>
              <a:rPr lang="en-US" sz="1500" dirty="0" smtClean="0"/>
              <a:t> - These are mostly small town newspapers, and most do not have complete series / coverage. </a:t>
            </a:r>
          </a:p>
          <a:p>
            <a:endParaRPr lang="en-US" sz="1500" i="1" u="sng" dirty="0" smtClean="0"/>
          </a:p>
          <a:p>
            <a:r>
              <a:rPr lang="en-US" sz="1500" i="1" u="sng" dirty="0" smtClean="0"/>
              <a:t>ProQuest’s Genealogy &amp; Local History Books in the Families and Local Histories Collection - </a:t>
            </a:r>
            <a:r>
              <a:rPr lang="en-US" sz="1500" dirty="0" smtClean="0"/>
              <a:t>Digitized from UMI’s </a:t>
            </a:r>
            <a:r>
              <a:rPr lang="en-US" sz="1500" i="1" dirty="0" smtClean="0"/>
              <a:t>Genealogy &amp; Local History </a:t>
            </a:r>
            <a:r>
              <a:rPr lang="en-US" sz="1500" dirty="0" smtClean="0"/>
              <a:t>Books microfilm collection, these titles are found in </a:t>
            </a:r>
            <a:r>
              <a:rPr lang="en-US" sz="1500" b="1" i="1" dirty="0" smtClean="0"/>
              <a:t>HeritageQuest Online</a:t>
            </a:r>
            <a:r>
              <a:rPr lang="en-US" sz="1500" dirty="0" smtClean="0"/>
              <a:t>, available from ProQuest. </a:t>
            </a:r>
          </a:p>
          <a:p>
            <a:pPr>
              <a:buNone/>
            </a:pPr>
            <a:endParaRPr lang="en-US" sz="1500" dirty="0" smtClean="0"/>
          </a:p>
          <a:p>
            <a:r>
              <a:rPr lang="en-US" sz="1500" i="1" u="sng" dirty="0" smtClean="0"/>
              <a:t>Periodical Source Index (PERSI) </a:t>
            </a:r>
            <a:r>
              <a:rPr lang="en-US" sz="1500" dirty="0" smtClean="0"/>
              <a:t> - This database is found in </a:t>
            </a:r>
            <a:r>
              <a:rPr lang="en-US" sz="1500" b="1" i="1" dirty="0" smtClean="0"/>
              <a:t>HeritageQuest Online</a:t>
            </a:r>
            <a:r>
              <a:rPr lang="en-US" sz="1500" dirty="0" smtClean="0"/>
              <a:t>, available from ProQuest. </a:t>
            </a:r>
          </a:p>
          <a:p>
            <a:endParaRPr lang="en-US" sz="1500" dirty="0" smtClean="0"/>
          </a:p>
          <a:p>
            <a:r>
              <a:rPr lang="en-US" sz="1500" i="1" u="sng" dirty="0" smtClean="0"/>
              <a:t>Freedman’s Bank Records </a:t>
            </a:r>
            <a:r>
              <a:rPr lang="en-US" sz="1500" dirty="0" smtClean="0"/>
              <a:t> - This database is found in </a:t>
            </a:r>
            <a:r>
              <a:rPr lang="en-US" sz="1500" b="1" i="1" dirty="0" smtClean="0"/>
              <a:t>HeritageQuest Online</a:t>
            </a:r>
            <a:r>
              <a:rPr lang="en-US" sz="1500" dirty="0" smtClean="0"/>
              <a:t>, available from ProQuest. </a:t>
            </a:r>
          </a:p>
          <a:p>
            <a:pPr>
              <a:buNone/>
            </a:pPr>
            <a:r>
              <a:rPr lang="en-US" sz="1500" i="1" dirty="0" smtClean="0"/>
              <a:t> </a:t>
            </a:r>
            <a:endParaRPr lang="en-US" sz="1500" dirty="0" smtClean="0"/>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title"/>
          </p:nvPr>
        </p:nvSpPr>
        <p:spPr/>
        <p:txBody>
          <a:bodyPr/>
          <a:lstStyle/>
          <a:p>
            <a:pPr eaLnBrk="1" hangingPunct="1"/>
            <a:r>
              <a:rPr lang="en-US" dirty="0" smtClean="0">
                <a:solidFill>
                  <a:srgbClr val="C00000"/>
                </a:solidFill>
              </a:rPr>
              <a:t>Ancestry Library Edition contents</a:t>
            </a:r>
          </a:p>
        </p:txBody>
      </p:sp>
      <p:sp>
        <p:nvSpPr>
          <p:cNvPr id="4" name="Rectangle 3"/>
          <p:cNvSpPr>
            <a:spLocks noGrp="1" noChangeArrowheads="1"/>
          </p:cNvSpPr>
          <p:nvPr>
            <p:ph idx="1"/>
          </p:nvPr>
        </p:nvSpPr>
        <p:spPr>
          <a:xfrm>
            <a:off x="609600" y="1219200"/>
            <a:ext cx="4191000" cy="4865688"/>
          </a:xfrm>
        </p:spPr>
        <p:txBody>
          <a:bodyPr/>
          <a:lstStyle/>
          <a:p>
            <a:pPr eaLnBrk="1" hangingPunct="1">
              <a:buFontTx/>
              <a:buNone/>
            </a:pPr>
            <a:r>
              <a:rPr lang="en-US" b="1" dirty="0" smtClean="0"/>
              <a:t>Census Data</a:t>
            </a:r>
          </a:p>
          <a:p>
            <a:pPr eaLnBrk="1" hangingPunct="1"/>
            <a:r>
              <a:rPr lang="en-US" sz="2000" dirty="0" smtClean="0"/>
              <a:t>Incredible U.S. coverage</a:t>
            </a:r>
          </a:p>
          <a:p>
            <a:pPr lvl="1" eaLnBrk="1" hangingPunct="1"/>
            <a:r>
              <a:rPr lang="en-US" dirty="0" smtClean="0"/>
              <a:t>Over half a billion records</a:t>
            </a:r>
          </a:p>
          <a:p>
            <a:pPr lvl="1" eaLnBrk="1" hangingPunct="1"/>
            <a:r>
              <a:rPr lang="en-US" dirty="0" smtClean="0"/>
              <a:t>Covers 1790 to 1940</a:t>
            </a:r>
          </a:p>
          <a:p>
            <a:pPr lvl="1" eaLnBrk="1" hangingPunct="1"/>
            <a:r>
              <a:rPr lang="en-US" dirty="0" smtClean="0"/>
              <a:t>Every name </a:t>
            </a:r>
            <a:r>
              <a:rPr lang="en-US" b="1" dirty="0" smtClean="0"/>
              <a:t>indexed</a:t>
            </a:r>
            <a:r>
              <a:rPr lang="en-US" dirty="0" smtClean="0"/>
              <a:t>, searchable</a:t>
            </a:r>
          </a:p>
          <a:p>
            <a:pPr lvl="1" eaLnBrk="1" hangingPunct="1"/>
            <a:r>
              <a:rPr lang="en-US" dirty="0" smtClean="0"/>
              <a:t>Slave schedules, state records, and more</a:t>
            </a:r>
          </a:p>
          <a:p>
            <a:pPr eaLnBrk="1" hangingPunct="1"/>
            <a:r>
              <a:rPr lang="en-US" sz="2000" dirty="0" smtClean="0"/>
              <a:t>Extensive Canadian coverage back to mid-19</a:t>
            </a:r>
            <a:r>
              <a:rPr lang="en-US" sz="2000" baseline="30000" dirty="0" smtClean="0"/>
              <a:t>th</a:t>
            </a:r>
            <a:r>
              <a:rPr lang="en-US" sz="2000" dirty="0" smtClean="0"/>
              <a:t> century</a:t>
            </a:r>
          </a:p>
          <a:p>
            <a:pPr eaLnBrk="1" hangingPunct="1"/>
            <a:r>
              <a:rPr lang="en-US" sz="2000" dirty="0" smtClean="0"/>
              <a:t>Extensive UK coverage back to 1841</a:t>
            </a:r>
          </a:p>
          <a:p>
            <a:pPr eaLnBrk="1" hangingPunct="1"/>
            <a:r>
              <a:rPr lang="en-US" sz="2000" dirty="0" smtClean="0"/>
              <a:t>1930 Mexico National Census</a:t>
            </a:r>
          </a:p>
        </p:txBody>
      </p:sp>
      <p:pic>
        <p:nvPicPr>
          <p:cNvPr id="5" name="Picture 5"/>
          <p:cNvPicPr>
            <a:picLocks noChangeAspect="1" noChangeArrowheads="1"/>
          </p:cNvPicPr>
          <p:nvPr/>
        </p:nvPicPr>
        <p:blipFill>
          <a:blip r:embed="rId3" cstate="print"/>
          <a:srcRect/>
          <a:stretch>
            <a:fillRect/>
          </a:stretch>
        </p:blipFill>
        <p:spPr bwMode="auto">
          <a:xfrm>
            <a:off x="4800600" y="1295400"/>
            <a:ext cx="4089400" cy="4724400"/>
          </a:xfrm>
          <a:prstGeom prst="rect">
            <a:avLst/>
          </a:prstGeom>
          <a:noFill/>
          <a:ln w="6350">
            <a:solidFill>
              <a:schemeClr val="tx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685800" y="1524000"/>
            <a:ext cx="4038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chemeClr val="tx1"/>
                </a:solidFill>
                <a:effectLst/>
                <a:uLnTx/>
                <a:uFillTx/>
                <a:latin typeface="+mn-lt"/>
                <a:ea typeface="+mn-ea"/>
                <a:cs typeface="+mn-cs"/>
              </a:rPr>
              <a:t>Vital Records</a:t>
            </a:r>
          </a:p>
          <a:p>
            <a:pPr marL="342900" marR="0" lvl="0" indent="-342900" algn="l" defTabSz="914400" rtl="0" eaLnBrk="1" fontAlgn="base" latinLnBrk="0" hangingPunct="1">
              <a:lnSpc>
                <a:spcPct val="100000"/>
              </a:lnSpc>
              <a:spcBef>
                <a:spcPct val="20000"/>
              </a:spcBef>
              <a:spcAft>
                <a:spcPct val="0"/>
              </a:spcAft>
              <a:buClrTx/>
              <a:buSzTx/>
              <a:buFont typeface="Wingdings" pitchFamily="28"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U.S. Social Security Death Index with 80M+ records</a:t>
            </a:r>
          </a:p>
          <a:p>
            <a:pPr marL="342900" marR="0" lvl="0" indent="-342900" algn="l" defTabSz="914400" rtl="0" eaLnBrk="1" fontAlgn="base" latinLnBrk="0" hangingPunct="1">
              <a:lnSpc>
                <a:spcPct val="100000"/>
              </a:lnSpc>
              <a:spcBef>
                <a:spcPct val="20000"/>
              </a:spcBef>
              <a:spcAft>
                <a:spcPct val="0"/>
              </a:spcAft>
              <a:buClrTx/>
              <a:buSzTx/>
              <a:buFont typeface="Wingdings" pitchFamily="28"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Over 100 million</a:t>
            </a:r>
            <a:r>
              <a:rPr kumimoji="0" lang="en-US" sz="2000" b="0" i="0" u="none" strike="noStrike" kern="0" cap="none" spc="0" normalizeH="0" noProof="0" dirty="0" smtClean="0">
                <a:ln>
                  <a:noFill/>
                </a:ln>
                <a:solidFill>
                  <a:schemeClr val="tx1"/>
                </a:solidFill>
                <a:effectLst/>
                <a:uLnTx/>
                <a:uFillTx/>
                <a:latin typeface="+mn-lt"/>
                <a:ea typeface="+mn-ea"/>
                <a:cs typeface="+mn-cs"/>
              </a:rPr>
              <a:t> </a:t>
            </a:r>
            <a:r>
              <a:rPr kumimoji="0" lang="en-US" sz="2000" b="0" i="0" u="none" strike="noStrike" kern="0" cap="none" spc="0" normalizeH="0" baseline="0" noProof="0" dirty="0" smtClean="0">
                <a:ln>
                  <a:noFill/>
                </a:ln>
                <a:solidFill>
                  <a:schemeClr val="tx1"/>
                </a:solidFill>
                <a:effectLst/>
                <a:uLnTx/>
                <a:uFillTx/>
                <a:latin typeface="+mn-lt"/>
                <a:ea typeface="+mn-ea"/>
                <a:cs typeface="+mn-cs"/>
              </a:rPr>
              <a:t>U.S. state birth, marriage, and death records back to the 1800s</a:t>
            </a:r>
          </a:p>
          <a:p>
            <a:pPr marL="342900" marR="0" lvl="0" indent="-342900" algn="l" defTabSz="914400" rtl="0" eaLnBrk="1" fontAlgn="base" latinLnBrk="0" hangingPunct="1">
              <a:lnSpc>
                <a:spcPct val="100000"/>
              </a:lnSpc>
              <a:spcBef>
                <a:spcPct val="20000"/>
              </a:spcBef>
              <a:spcAft>
                <a:spcPct val="0"/>
              </a:spcAft>
              <a:buClrTx/>
              <a:buSzTx/>
              <a:buFont typeface="Wingdings" pitchFamily="28"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30 million+ Canadian birth,</a:t>
            </a:r>
            <a:r>
              <a:rPr kumimoji="0" lang="en-US" sz="2000" b="0" i="0" u="none" strike="noStrike" kern="0" cap="none" spc="0" normalizeH="0" noProof="0" dirty="0" smtClean="0">
                <a:ln>
                  <a:noFill/>
                </a:ln>
                <a:solidFill>
                  <a:schemeClr val="tx1"/>
                </a:solidFill>
                <a:effectLst/>
                <a:uLnTx/>
                <a:uFillTx/>
                <a:latin typeface="+mn-lt"/>
                <a:ea typeface="+mn-ea"/>
                <a:cs typeface="+mn-cs"/>
              </a:rPr>
              <a:t> marriage, &amp; death records</a:t>
            </a:r>
            <a:r>
              <a:rPr kumimoji="0" lang="en-US" sz="2000" b="0" i="0" u="none" strike="noStrike" kern="0" cap="none" spc="0" normalizeH="0" baseline="0" noProof="0" dirty="0" smtClean="0">
                <a:ln>
                  <a:noFill/>
                </a:ln>
                <a:solidFill>
                  <a:schemeClr val="tx1"/>
                </a:solidFill>
                <a:effectLst/>
                <a:uLnTx/>
                <a:uFillTx/>
                <a:latin typeface="+mn-lt"/>
                <a:ea typeface="+mn-ea"/>
                <a:cs typeface="+mn-cs"/>
              </a:rPr>
              <a:t> back to the 1600s</a:t>
            </a:r>
          </a:p>
          <a:p>
            <a:pPr marL="342900" marR="0" lvl="0" indent="-342900" algn="l" defTabSz="914400" rtl="0" eaLnBrk="1" fontAlgn="base" latinLnBrk="0" hangingPunct="1">
              <a:lnSpc>
                <a:spcPct val="100000"/>
              </a:lnSpc>
              <a:spcBef>
                <a:spcPct val="20000"/>
              </a:spcBef>
              <a:spcAft>
                <a:spcPct val="0"/>
              </a:spcAft>
              <a:buClrTx/>
              <a:buSzTx/>
              <a:buFont typeface="Wingdings" pitchFamily="28" charset="2"/>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Nearly 400</a:t>
            </a:r>
            <a:r>
              <a:rPr kumimoji="0" lang="en-US" sz="2000" b="0" i="0" u="none" strike="noStrike" kern="0" cap="none" spc="0" normalizeH="0" noProof="0" dirty="0" smtClean="0">
                <a:ln>
                  <a:noFill/>
                </a:ln>
                <a:solidFill>
                  <a:schemeClr val="tx1"/>
                </a:solidFill>
                <a:effectLst/>
                <a:uLnTx/>
                <a:uFillTx/>
                <a:latin typeface="+mn-lt"/>
                <a:ea typeface="+mn-ea"/>
                <a:cs typeface="+mn-cs"/>
              </a:rPr>
              <a:t> million</a:t>
            </a:r>
            <a:r>
              <a:rPr kumimoji="0" lang="en-US" sz="2000" b="0" i="0" u="none" strike="noStrike" kern="0" cap="none" spc="0" normalizeH="0" baseline="0" noProof="0" dirty="0" smtClean="0">
                <a:ln>
                  <a:noFill/>
                </a:ln>
                <a:solidFill>
                  <a:schemeClr val="tx1"/>
                </a:solidFill>
                <a:effectLst/>
                <a:uLnTx/>
                <a:uFillTx/>
                <a:latin typeface="+mn-lt"/>
                <a:ea typeface="+mn-ea"/>
                <a:cs typeface="+mn-cs"/>
              </a:rPr>
              <a:t> UK vital records back to 1837	</a:t>
            </a:r>
          </a:p>
        </p:txBody>
      </p:sp>
      <p:pic>
        <p:nvPicPr>
          <p:cNvPr id="9" name="Picture 4"/>
          <p:cNvPicPr>
            <a:picLocks noChangeAspect="1" noChangeArrowheads="1"/>
          </p:cNvPicPr>
          <p:nvPr/>
        </p:nvPicPr>
        <p:blipFill>
          <a:blip r:embed="rId3" cstate="print"/>
          <a:srcRect/>
          <a:stretch>
            <a:fillRect/>
          </a:stretch>
        </p:blipFill>
        <p:spPr bwMode="auto">
          <a:xfrm>
            <a:off x="4876799" y="1600200"/>
            <a:ext cx="3810001" cy="4114800"/>
          </a:xfrm>
          <a:prstGeom prst="rect">
            <a:avLst/>
          </a:prstGeom>
          <a:noFill/>
          <a:ln w="9525">
            <a:solidFill>
              <a:schemeClr val="tx1"/>
            </a:solidFill>
            <a:miter lim="800000"/>
            <a:headEnd/>
            <a:tailEnd/>
          </a:ln>
        </p:spPr>
      </p:pic>
      <p:sp>
        <p:nvSpPr>
          <p:cNvPr id="10" name="Rectangle 3"/>
          <p:cNvSpPr txBox="1">
            <a:spLocks noChangeArrowheads="1"/>
          </p:cNvSpPr>
          <p:nvPr/>
        </p:nvSpPr>
        <p:spPr bwMode="auto">
          <a:xfrm>
            <a:off x="304800" y="15240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C00000"/>
                </a:solidFill>
                <a:effectLst/>
                <a:uLnTx/>
                <a:uFillTx/>
                <a:latin typeface="+mj-lt"/>
                <a:ea typeface="+mj-ea"/>
                <a:cs typeface="+mj-cs"/>
              </a:rPr>
              <a:t>Ancestry Library Edition contents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609600" y="990600"/>
            <a:ext cx="4267200" cy="5181600"/>
          </a:xfrm>
        </p:spPr>
        <p:txBody>
          <a:bodyPr/>
          <a:lstStyle/>
          <a:p>
            <a:pPr eaLnBrk="1" hangingPunct="1">
              <a:buFontTx/>
              <a:buNone/>
            </a:pPr>
            <a:r>
              <a:rPr lang="en-US" sz="2200" b="1" dirty="0" smtClean="0"/>
              <a:t>Immigration Records</a:t>
            </a:r>
          </a:p>
          <a:p>
            <a:pPr eaLnBrk="1" hangingPunct="1"/>
            <a:r>
              <a:rPr lang="en-US" sz="2000" dirty="0" smtClean="0"/>
              <a:t>Passenger Lists</a:t>
            </a:r>
          </a:p>
          <a:p>
            <a:pPr lvl="1" eaLnBrk="1" hangingPunct="1"/>
            <a:r>
              <a:rPr lang="en-US" sz="1800" dirty="0" smtClean="0"/>
              <a:t>200 million+ records</a:t>
            </a:r>
          </a:p>
          <a:p>
            <a:pPr lvl="1" eaLnBrk="1" hangingPunct="1"/>
            <a:r>
              <a:rPr lang="en-US" sz="1800" dirty="0" smtClean="0"/>
              <a:t>Includes all major US ports, Canadian ports, UK ports, and other European ports</a:t>
            </a:r>
          </a:p>
          <a:p>
            <a:pPr eaLnBrk="1" hangingPunct="1"/>
            <a:r>
              <a:rPr lang="en-US" sz="2000" dirty="0" smtClean="0"/>
              <a:t>Border Crossings</a:t>
            </a:r>
          </a:p>
          <a:p>
            <a:pPr lvl="1" eaLnBrk="1" hangingPunct="1"/>
            <a:r>
              <a:rPr lang="en-US" sz="1800" dirty="0" smtClean="0"/>
              <a:t>Between Canada &amp; U.S., 1895-1956, 5M+ records</a:t>
            </a:r>
          </a:p>
          <a:p>
            <a:pPr lvl="1" eaLnBrk="1" hangingPunct="1"/>
            <a:r>
              <a:rPr lang="en-US" sz="1800" dirty="0" smtClean="0"/>
              <a:t>Between Mexico &amp; U.S., 1903-1957, 5M+ records</a:t>
            </a:r>
          </a:p>
          <a:p>
            <a:pPr eaLnBrk="1" hangingPunct="1"/>
            <a:r>
              <a:rPr lang="en-US" sz="2000" dirty="0" smtClean="0"/>
              <a:t>Domestic &amp; International passport applications</a:t>
            </a:r>
          </a:p>
          <a:p>
            <a:pPr eaLnBrk="1" hangingPunct="1"/>
            <a:r>
              <a:rPr lang="en-US" sz="2000" dirty="0" smtClean="0"/>
              <a:t>Citizenship and Naturalization records from US, UK, Canada, NZ, France, and Poland</a:t>
            </a:r>
          </a:p>
        </p:txBody>
      </p:sp>
      <p:pic>
        <p:nvPicPr>
          <p:cNvPr id="10" name="Picture 4"/>
          <p:cNvPicPr>
            <a:picLocks noChangeAspect="1" noChangeArrowheads="1"/>
          </p:cNvPicPr>
          <p:nvPr/>
        </p:nvPicPr>
        <p:blipFill>
          <a:blip r:embed="rId3" cstate="print"/>
          <a:srcRect/>
          <a:stretch>
            <a:fillRect/>
          </a:stretch>
        </p:blipFill>
        <p:spPr bwMode="auto">
          <a:xfrm>
            <a:off x="5029200" y="1143000"/>
            <a:ext cx="3962400" cy="4876800"/>
          </a:xfrm>
          <a:prstGeom prst="rect">
            <a:avLst/>
          </a:prstGeom>
          <a:noFill/>
          <a:ln w="9525">
            <a:solidFill>
              <a:schemeClr val="tx1"/>
            </a:solidFill>
            <a:miter lim="800000"/>
            <a:headEnd/>
            <a:tailEnd/>
          </a:ln>
        </p:spPr>
      </p:pic>
      <p:sp>
        <p:nvSpPr>
          <p:cNvPr id="12" name="Rectangle 3"/>
          <p:cNvSpPr>
            <a:spLocks noGrp="1" noChangeArrowheads="1"/>
          </p:cNvSpPr>
          <p:nvPr>
            <p:ph type="title"/>
          </p:nvPr>
        </p:nvSpPr>
        <p:spPr>
          <a:xfrm>
            <a:off x="304800" y="152400"/>
            <a:ext cx="7162800" cy="1066800"/>
          </a:xfrm>
        </p:spPr>
        <p:txBody>
          <a:bodyPr/>
          <a:lstStyle/>
          <a:p>
            <a:pPr eaLnBrk="1" hangingPunct="1"/>
            <a:r>
              <a:rPr lang="en-US" dirty="0" smtClean="0">
                <a:solidFill>
                  <a:srgbClr val="C00000"/>
                </a:solidFill>
              </a:rPr>
              <a:t>Ancestry Library Edition contents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762000" y="1524000"/>
            <a:ext cx="4267200" cy="3962400"/>
          </a:xfrm>
        </p:spPr>
        <p:txBody>
          <a:bodyPr/>
          <a:lstStyle/>
          <a:p>
            <a:pPr eaLnBrk="1" hangingPunct="1">
              <a:buFontTx/>
              <a:buNone/>
            </a:pPr>
            <a:r>
              <a:rPr lang="en-US" b="1" dirty="0" smtClean="0"/>
              <a:t>Military Records</a:t>
            </a:r>
          </a:p>
          <a:p>
            <a:pPr eaLnBrk="1" hangingPunct="1"/>
            <a:r>
              <a:rPr lang="en-US" sz="2000" dirty="0" smtClean="0"/>
              <a:t>Nearing 400 data sets</a:t>
            </a:r>
          </a:p>
          <a:p>
            <a:pPr eaLnBrk="1" hangingPunct="1"/>
            <a:r>
              <a:rPr lang="en-US" sz="2000" dirty="0" smtClean="0"/>
              <a:t>200M+ U.S. records from the Colonial era to Vietnam</a:t>
            </a:r>
            <a:endParaRPr lang="en-US" sz="1600" dirty="0" smtClean="0"/>
          </a:p>
          <a:p>
            <a:pPr eaLnBrk="1" hangingPunct="1"/>
            <a:r>
              <a:rPr lang="en-US" sz="2000" dirty="0" smtClean="0"/>
              <a:t>Foreign military records</a:t>
            </a:r>
          </a:p>
          <a:p>
            <a:pPr lvl="1" eaLnBrk="1" hangingPunct="1"/>
            <a:r>
              <a:rPr lang="en-US" sz="1600" dirty="0" smtClean="0"/>
              <a:t>Canada (10 data sets w/ 4 million+ records)</a:t>
            </a:r>
          </a:p>
          <a:p>
            <a:pPr lvl="1" eaLnBrk="1" hangingPunct="1"/>
            <a:r>
              <a:rPr lang="en-US" sz="1600" dirty="0" smtClean="0"/>
              <a:t>Europe (80 data sets w/ 30 million+ records)</a:t>
            </a:r>
          </a:p>
        </p:txBody>
      </p:sp>
      <p:pic>
        <p:nvPicPr>
          <p:cNvPr id="11" name="Picture 2"/>
          <p:cNvPicPr>
            <a:picLocks noChangeAspect="1" noChangeArrowheads="1"/>
          </p:cNvPicPr>
          <p:nvPr/>
        </p:nvPicPr>
        <p:blipFill>
          <a:blip r:embed="rId3" cstate="print"/>
          <a:srcRect/>
          <a:stretch>
            <a:fillRect/>
          </a:stretch>
        </p:blipFill>
        <p:spPr bwMode="auto">
          <a:xfrm>
            <a:off x="5105400" y="1295400"/>
            <a:ext cx="3733800" cy="4572000"/>
          </a:xfrm>
          <a:prstGeom prst="rect">
            <a:avLst/>
          </a:prstGeom>
          <a:noFill/>
          <a:ln w="6350">
            <a:solidFill>
              <a:schemeClr val="tx1"/>
            </a:solidFill>
            <a:miter lim="800000"/>
            <a:headEnd/>
            <a:tailEnd/>
          </a:ln>
        </p:spPr>
      </p:pic>
      <p:sp>
        <p:nvSpPr>
          <p:cNvPr id="12" name="Rectangle 3"/>
          <p:cNvSpPr>
            <a:spLocks noGrp="1" noChangeArrowheads="1"/>
          </p:cNvSpPr>
          <p:nvPr>
            <p:ph type="title"/>
          </p:nvPr>
        </p:nvSpPr>
        <p:spPr>
          <a:xfrm>
            <a:off x="304800" y="152400"/>
            <a:ext cx="7162800" cy="1066800"/>
          </a:xfrm>
        </p:spPr>
        <p:txBody>
          <a:bodyPr/>
          <a:lstStyle/>
          <a:p>
            <a:pPr eaLnBrk="1" hangingPunct="1"/>
            <a:r>
              <a:rPr lang="en-US" dirty="0" smtClean="0">
                <a:solidFill>
                  <a:srgbClr val="C00000"/>
                </a:solidFill>
              </a:rPr>
              <a:t>Ancestry Library Edition contents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lank Presentation">
  <a:themeElements>
    <a:clrScheme name="">
      <a:dk1>
        <a:srgbClr val="333333"/>
      </a:dk1>
      <a:lt1>
        <a:srgbClr val="FFFFFF"/>
      </a:lt1>
      <a:dk2>
        <a:srgbClr val="333333"/>
      </a:dk2>
      <a:lt2>
        <a:srgbClr val="808080"/>
      </a:lt2>
      <a:accent1>
        <a:srgbClr val="CC092F"/>
      </a:accent1>
      <a:accent2>
        <a:srgbClr val="6DC6E7"/>
      </a:accent2>
      <a:accent3>
        <a:srgbClr val="FFFFFF"/>
      </a:accent3>
      <a:accent4>
        <a:srgbClr val="2A2A2A"/>
      </a:accent4>
      <a:accent5>
        <a:srgbClr val="E2AAAD"/>
      </a:accent5>
      <a:accent6>
        <a:srgbClr val="62B3D1"/>
      </a:accent6>
      <a:hlink>
        <a:srgbClr val="B5BF00"/>
      </a:hlink>
      <a:folHlink>
        <a:srgbClr val="FFB60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48589"/>
        </a:dk1>
        <a:lt1>
          <a:srgbClr val="FFFFFF"/>
        </a:lt1>
        <a:dk2>
          <a:srgbClr val="848589"/>
        </a:dk2>
        <a:lt2>
          <a:srgbClr val="808080"/>
        </a:lt2>
        <a:accent1>
          <a:srgbClr val="CC092F"/>
        </a:accent1>
        <a:accent2>
          <a:srgbClr val="6DC6E7"/>
        </a:accent2>
        <a:accent3>
          <a:srgbClr val="FFFFFF"/>
        </a:accent3>
        <a:accent4>
          <a:srgbClr val="707174"/>
        </a:accent4>
        <a:accent5>
          <a:srgbClr val="E2AAAD"/>
        </a:accent5>
        <a:accent6>
          <a:srgbClr val="62B3D1"/>
        </a:accent6>
        <a:hlink>
          <a:srgbClr val="B5BF00"/>
        </a:hlink>
        <a:folHlink>
          <a:srgbClr val="FFB60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4E39E500D93234EABA62B6D074407C4" ma:contentTypeVersion="0" ma:contentTypeDescription="Create a new document." ma:contentTypeScope="" ma:versionID="d88a6198b8d2c635cc5f075783cd0461">
  <xsd:schema xmlns:xsd="http://www.w3.org/2001/XMLSchema" xmlns:p="http://schemas.microsoft.com/office/2006/metadata/properties" targetNamespace="http://schemas.microsoft.com/office/2006/metadata/properties" ma:root="true" ma:fieldsID="2ecc5a4f0286654310989a1a4777fb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C980453-E28B-4914-874B-BE7724A56751}">
  <ds:schemaRefs>
    <ds:schemaRef ds:uri="http://purl.org/dc/elements/1.1/"/>
    <ds:schemaRef ds:uri="http://purl.org/dc/dcmitype/"/>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C454793-9801-4B85-94DD-1511318ECAF8}">
  <ds:schemaRefs>
    <ds:schemaRef ds:uri="http://schemas.microsoft.com/sharepoint/v3/contenttype/forms"/>
  </ds:schemaRefs>
</ds:datastoreItem>
</file>

<file path=customXml/itemProps3.xml><?xml version="1.0" encoding="utf-8"?>
<ds:datastoreItem xmlns:ds="http://schemas.openxmlformats.org/officeDocument/2006/customXml" ds:itemID="{E4141B6B-B01A-4879-9E05-73A3FAFA2E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1867</TotalTime>
  <Words>908</Words>
  <Application>Microsoft Macintosh PowerPoint</Application>
  <PresentationFormat>On-screen Show (4:3)</PresentationFormat>
  <Paragraphs>124</Paragraphs>
  <Slides>16</Slides>
  <Notes>10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PowerPoint Presentation</vt:lpstr>
      <vt:lpstr>Agenda</vt:lpstr>
      <vt:lpstr>What is Ancestry Library Edition?</vt:lpstr>
      <vt:lpstr>The most commonly asked question? </vt:lpstr>
      <vt:lpstr>Some (but not all) differences in content between the two</vt:lpstr>
      <vt:lpstr>Ancestry Library Edition contents</vt:lpstr>
      <vt:lpstr>PowerPoint Presentation</vt:lpstr>
      <vt:lpstr>Ancestry Library Edition contents</vt:lpstr>
      <vt:lpstr>Ancestry Library Edition contents</vt:lpstr>
      <vt:lpstr>PowerPoint Presentation</vt:lpstr>
      <vt:lpstr>African American, American History, &amp; Slavery Collections</vt:lpstr>
      <vt:lpstr>Search Tips</vt:lpstr>
      <vt:lpstr>One more search tip…</vt:lpstr>
      <vt:lpstr>Demonstration</vt:lpstr>
      <vt:lpstr> Questions?</vt:lpstr>
      <vt:lpstr>Questions: Reference reference@elmhurst.org</vt:lpstr>
    </vt:vector>
  </TitlesOfParts>
  <Company>Phire Branding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Keller</dc:creator>
  <cp:lastModifiedBy>Elmhurst Public Library</cp:lastModifiedBy>
  <cp:revision>150</cp:revision>
  <dcterms:created xsi:type="dcterms:W3CDTF">2009-08-13T14:22:46Z</dcterms:created>
  <dcterms:modified xsi:type="dcterms:W3CDTF">2015-09-22T17:38:25Z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0x010100A4E39E500D93234EABA62B6D074407C4</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